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media/image2.jpeg" ContentType="image/jpeg"/>
  <Override PartName="/ppt/media/image3.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4.jpeg" ContentType="image/jpeg"/>
  <Override PartName="/ppt/media/image5.jpeg" ContentType="image/jpeg"/>
  <Override PartName="/ppt/media/image6.jpeg" ContentType="image/jpeg"/>
  <Override PartName="/ppt/notesSlides/notesSlide7.xml" ContentType="application/vnd.openxmlformats-officedocument.presentationml.notesSlide+xml"/>
  <Override PartName="/ppt/media/image7.jpeg" ContentType="image/jpeg"/>
  <Override PartName="/ppt/notesSlides/notesSlide8.xml" ContentType="application/vnd.openxmlformats-officedocument.presentationml.notesSlide+xml"/>
  <Override PartName="/ppt/media/image8.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Shape 121"/>
          <p:cNvSpPr/>
          <p:nvPr>
            <p:ph type="sldImg"/>
          </p:nvPr>
        </p:nvSpPr>
        <p:spPr>
          <a:prstGeom prst="rect">
            <a:avLst/>
          </a:prstGeom>
        </p:spPr>
        <p:txBody>
          <a:bodyPr/>
          <a:lstStyle/>
          <a:p>
            <a:pPr/>
          </a:p>
        </p:txBody>
      </p:sp>
      <p:sp>
        <p:nvSpPr>
          <p:cNvPr id="122" name="Shape 122"/>
          <p:cNvSpPr/>
          <p:nvPr>
            <p:ph type="body" sz="quarter" idx="1"/>
          </p:nvPr>
        </p:nvSpPr>
        <p:spPr>
          <a:prstGeom prst="rect">
            <a:avLst/>
          </a:prstGeom>
        </p:spPr>
        <p:txBody>
          <a:bodyPr/>
          <a:lstStyle/>
          <a:p>
            <a:pPr>
              <a:defRPr sz="1600"/>
            </a:pPr>
            <a:r>
              <a:t>la idea es perder el miedo escenico…</a:t>
            </a:r>
          </a:p>
          <a:p>
            <a:pPr>
              <a:defRPr sz="1600"/>
            </a:pPr>
            <a:r>
              <a:t>por cierto, nunca hagais esto, es decir, hay gente que da presentaciones que han preparado otros…para hacer esto o bien eres un puto maestro de la esposicion (en cuyo caso ni siquieras necesitas la presentación) o eres un inconsciente… en los primeros 30s queda bastante claro esto.</a:t>
            </a:r>
          </a:p>
          <a:p>
            <a:pPr>
              <a:defRPr sz="1600"/>
            </a:pPr>
            <a:r>
              <a:t>No hablare mucho del powerpoint en si puesto que asumo que ya mucho sabeis las reglas básicas que tiene… aun se ven por ahi presentaciones con mucho texto y ya sabeis que eso es el primer gran error puesto que tu audiencia o lee o te escucha, son comodas para el ponente porque le sirven de guion pero nefastas en resiultado final, por cosass que luego veremos.</a:t>
            </a:r>
          </a:p>
          <a:p>
            <a:pPr>
              <a:defRPr sz="1600"/>
            </a:pPr>
            <a:r>
              <a:t>La presnetación tiene que mostrar imagenes buscando un doble proposito: reforzar mi discurso o expresar algo que es mejor hacerlo de forma visual que con palabras, el tipico una imagen vale mas que mil palabras…. por lo tanto teneis que desechar imagenes que no cumplan esto…. a veces si ponen en presentaciones imagenes solo porque son bonitas, esto no tiene sentido porque esta restando atencion de tu discurso.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r>
              <a:t>El que sabe pensar, pero no sabe expresar lo que piensa, está en el mismo nivel que el que no sabe pensar. Pericles.</a:t>
            </a:r>
          </a:p>
          <a:p>
            <a:pPr/>
          </a:p>
          <a:p>
            <a:pPr/>
            <a:r>
              <a:t>La comunicación es el combustible que mueve nuestra vida.</a:t>
            </a:r>
          </a:p>
          <a:p>
            <a:pPr/>
          </a:p>
          <a:p>
            <a:pPr/>
            <a:r>
              <a:t>La forma en que nos comunicamos con otros y con nosotros mismos, determina la calidad de nuestras vidas</a:t>
            </a:r>
          </a:p>
          <a:p>
            <a:pPr/>
            <a:r>
              <a:t>Las tres cosas más importantes de un discurso: quién lo pronuncia, cómo lo hace y qué se dice; y de las tres, la última es la que menos importa. John Morley</a:t>
            </a:r>
          </a:p>
          <a:p>
            <a:pPr/>
            <a:r>
              <a:t>La comunicación es como la religión: hay muchos creyentes y pocos practicantes. Ricardo Pereda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a:p>
        </p:txBody>
      </p:sp>
      <p:sp>
        <p:nvSpPr>
          <p:cNvPr id="157" name="Shape 157"/>
          <p:cNvSpPr/>
          <p:nvPr>
            <p:ph type="body" sz="quarter" idx="1"/>
          </p:nvPr>
        </p:nvSpPr>
        <p:spPr>
          <a:prstGeom prst="rect">
            <a:avLst/>
          </a:prstGeom>
        </p:spPr>
        <p:txBody>
          <a:bodyPr/>
          <a:lstStyle/>
          <a:p>
            <a:pPr/>
            <a:r>
              <a:t>principios</a:t>
            </a:r>
          </a:p>
          <a:p>
            <a:pPr/>
            <a:r>
              <a:t>preparacion</a:t>
            </a:r>
          </a:p>
          <a:p>
            <a:pPr/>
            <a:r>
              <a:t>personas</a:t>
            </a:r>
          </a:p>
          <a:p>
            <a:pPr/>
            <a:r>
              <a:t>puesta en escena</a:t>
            </a:r>
          </a:p>
          <a:p>
            <a:pPr/>
            <a:r>
              <a:t>pausas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defRPr sz="1600"/>
            </a:pPr>
            <a:r>
              <a:t>la idea es perder el miedo escenico…</a:t>
            </a:r>
          </a:p>
          <a:p>
            <a:pPr>
              <a:defRPr sz="1600"/>
            </a:pPr>
            <a:r>
              <a:t>por cierto, nunca hagais esto, es decir, hay gente que da presentaciones que han preparado otros…para hacer esto o bien eres un puto maestro de la esposicion (en cuyo caso ni siquieras necesitas la presentación) o eres un inconsciente… en los primeros 30s queda bastante claro esto.</a:t>
            </a:r>
          </a:p>
          <a:p>
            <a:pPr>
              <a:defRPr sz="1600"/>
            </a:pPr>
            <a:r>
              <a:t>No hablare mucho del powerpoint en si puesto que asumo que ya mucho sabeis las reglas básicas que tiene… aun se ven por ahi presentaciones con mucho texto y ya sabeis que eso es el primer gran error puesto que tu audiencia o lee o te escucha, son comodas para el ponente porque le sirven de guion pero nefastas en resiultado final, por cosass que luego veremos.</a:t>
            </a:r>
          </a:p>
          <a:p>
            <a:pPr>
              <a:defRPr sz="1600"/>
            </a:pPr>
            <a:r>
              <a:t>La presnetación tiene que mostrar imagenes buscando un doble proposito: reforzar mi discurso o expresar algo que es mejor hacerlo de forma visual que con palabras, el tipico una imagen vale mas que mil palabras…. por lo tanto teneis que desechar imagenes que no cumplan esto…. a veces si ponen en presentaciones imagenes solo porque son bonitas, esto no tiene sentido porque esta restando atencion de tu discurso.</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defRPr sz="1600"/>
            </a:pPr>
            <a:r>
              <a:t>la idea es perder el miedo escenico…</a:t>
            </a:r>
          </a:p>
          <a:p>
            <a:pPr>
              <a:defRPr sz="1600"/>
            </a:pPr>
            <a:r>
              <a:t>por cierto, nunca hagais esto, es decir, hay gente que da presentaciones que han preparado otros…para hacer esto o bien eres un puto maestro de la esposicion (en cuyo caso ni siquieras necesitas la presentación) o eres un inconsciente… en los primeros 30s queda bastante claro esto.</a:t>
            </a:r>
          </a:p>
          <a:p>
            <a:pPr>
              <a:defRPr sz="1600"/>
            </a:pPr>
            <a:r>
              <a:t>No hablare mucho del powerpoint en si puesto que asumo que ya mucho sabeis las reglas básicas que tiene… aun se ven por ahi presentaciones con mucho texto y ya sabeis que eso es el primer gran error puesto que tu audiencia o lee o te escucha, son comodas para el ponente porque le sirven de guion pero nefastas en resiultado final, por cosass que luego veremos.</a:t>
            </a:r>
          </a:p>
          <a:p>
            <a:pPr>
              <a:defRPr sz="1600"/>
            </a:pPr>
            <a:r>
              <a:t>La presnetación tiene que mostrar imagenes buscando un doble proposito: reforzar mi discurso o expresar algo que es mejor hacerlo de forma visual que con palabras, el tipico una imagen vale mas que mil palabras…. por lo tanto teneis que desechar imagenes que no cumplan esto…. a veces si ponen en presentaciones imagenes solo porque son bonitas, esto no tiene sentido porque esta restando atencion de tu discurso.</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defRPr sz="1600"/>
            </a:pPr>
            <a:r>
              <a:t>la idea es perder el miedo escenico…</a:t>
            </a:r>
          </a:p>
          <a:p>
            <a:pPr>
              <a:defRPr sz="1600"/>
            </a:pPr>
            <a:r>
              <a:t>por cierto, nunca hagais esto, es decir, hay gente que da presentaciones que han preparado otros…para hacer esto o bien eres un puto maestro de la esposicion (en cuyo caso ni siquieras necesitas la presentación) o eres un inconsciente… en los primeros 30s queda bastante claro esto.</a:t>
            </a:r>
          </a:p>
          <a:p>
            <a:pPr>
              <a:defRPr sz="1600"/>
            </a:pPr>
            <a:r>
              <a:t>No hablare mucho del powerpoint en si puesto que asumo que ya mucho sabeis las reglas básicas que tiene… aun se ven por ahi presentaciones con mucho texto y ya sabeis que eso es el primer gran error puesto que tu audiencia o lee o te escucha, son comodas para el ponente porque le sirven de guion pero nefastas en resiultado final, por cosass que luego veremos.</a:t>
            </a:r>
          </a:p>
          <a:p>
            <a:pPr>
              <a:defRPr sz="1600"/>
            </a:pPr>
            <a:r>
              <a:t>La presnetación tiene que mostrar imagenes buscando un doble proposito: reforzar mi discurso o expresar algo que es mejor hacerlo de forma visual que con palabras, el tipico una imagen vale mas que mil palabras…. por lo tanto teneis que desechar imagenes que no cumplan esto…. a veces si ponen en presentaciones imagenes solo porque son bonitas, esto no tiene sentido porque esta restando atencion de tu discurso.</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defRPr sz="1600"/>
            </a:pPr>
            <a:r>
              <a:t>la idea es perder el miedo escenico…</a:t>
            </a:r>
          </a:p>
          <a:p>
            <a:pPr>
              <a:defRPr sz="1600"/>
            </a:pPr>
            <a:r>
              <a:t>por cierto, nunca hagais esto, es decir, hay gente que da presentaciones que han preparado otros…para hacer esto o bien eres un puto maestro de la esposicion (en cuyo caso ni siquieras necesitas la presentación) o eres un inconsciente… en los primeros 30s queda bastante claro esto.</a:t>
            </a:r>
          </a:p>
          <a:p>
            <a:pPr>
              <a:defRPr sz="1600"/>
            </a:pPr>
            <a:r>
              <a:t>No hablare mucho del powerpoint en si puesto que asumo que ya mucho sabeis las reglas básicas que tiene… aun se ven por ahi presentaciones con mucho texto y ya sabeis que eso es el primer gran error puesto que tu audiencia o lee o te escucha, son comodas para el ponente porque le sirven de guion pero nefastas en resiultado final, por cosass que luego veremos.</a:t>
            </a:r>
          </a:p>
          <a:p>
            <a:pPr>
              <a:defRPr sz="1600"/>
            </a:pPr>
            <a:r>
              <a:t>La presnetación tiene que mostrar imagenes buscando un doble proposito: reforzar mi discurso o expresar algo que es mejor hacerlo de forma visual que con palabras, el tipico una imagen vale mas que mil palabras…. por lo tanto teneis que desechar imagenes que no cumplan esto…. a veces si ponen en presentaciones imagenes solo porque son bonitas, esto no tiene sentido porque esta restando atencion de tu discurso.</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defRPr sz="1600"/>
            </a:pPr>
            <a:r>
              <a:t>la idea es perder el miedo escenico…</a:t>
            </a:r>
          </a:p>
          <a:p>
            <a:pPr>
              <a:defRPr sz="1600"/>
            </a:pPr>
            <a:r>
              <a:t>por cierto, nunca hagais esto, es decir, hay gente que da presentaciones que han preparado otros…para hacer esto o bien eres un puto maestro de la esposicion (en cuyo caso ni siquieras necesitas la presentación) o eres un inconsciente… en los primeros 30s queda bastante claro esto.</a:t>
            </a:r>
          </a:p>
          <a:p>
            <a:pPr>
              <a:defRPr sz="1600"/>
            </a:pPr>
            <a:r>
              <a:t>No hablare mucho del powerpoint en si puesto que asumo que ya mucho sabeis las reglas básicas que tiene… aun se ven por ahi presentaciones con mucho texto y ya sabeis que eso es el primer gran error puesto que tu audiencia o lee o te escucha, son comodas para el ponente porque le sirven de guion pero nefastas en resiultado final, por cosass que luego veremos.</a:t>
            </a:r>
          </a:p>
          <a:p>
            <a:pPr>
              <a:defRPr sz="1600"/>
            </a:pPr>
            <a:r>
              <a:t>La presnetación tiene que mostrar imagenes buscando un doble proposito: reforzar mi discurso o expresar algo que es mejor hacerlo de forma visual que con palabras, el tipico una imagen vale mas que mil palabras…. por lo tanto teneis que desechar imagenes que no cumplan esto…. a veces si ponen en presentaciones imagenes solo porque son bonitas, esto no tiene sentido porque esta restando atencion de tu discurso.</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ítulo y subtítulo">
    <p:spTree>
      <p:nvGrpSpPr>
        <p:cNvPr id="1" name=""/>
        <p:cNvGrpSpPr/>
        <p:nvPr/>
      </p:nvGrpSpPr>
      <p:grpSpPr>
        <a:xfrm>
          <a:off x="0" y="0"/>
          <a:ext cx="0" cy="0"/>
          <a:chOff x="0" y="0"/>
          <a:chExt cx="0" cy="0"/>
        </a:xfrm>
      </p:grpSpPr>
      <p:sp>
        <p:nvSpPr>
          <p:cNvPr id="11" name="Texto del título"/>
          <p:cNvSpPr txBox="1"/>
          <p:nvPr>
            <p:ph type="title"/>
          </p:nvPr>
        </p:nvSpPr>
        <p:spPr>
          <a:xfrm>
            <a:off x="1270000" y="1638300"/>
            <a:ext cx="10464800" cy="3302000"/>
          </a:xfrm>
          <a:prstGeom prst="rect">
            <a:avLst/>
          </a:prstGeom>
        </p:spPr>
        <p:txBody>
          <a:bodyPr anchor="b"/>
          <a:lstStyle/>
          <a:p>
            <a:pPr/>
            <a:r>
              <a:t>Texto del título</a:t>
            </a:r>
          </a:p>
        </p:txBody>
      </p:sp>
      <p:sp>
        <p:nvSpPr>
          <p:cNvPr id="12" name="Nivel de texto 1…"/>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Nivel de texto 1</a:t>
            </a:r>
          </a:p>
          <a:p>
            <a:pPr lvl="1"/>
            <a:r>
              <a:t>Nivel de texto 2</a:t>
            </a:r>
          </a:p>
          <a:p>
            <a:pPr lvl="2"/>
            <a:r>
              <a:t>Nivel de texto 3</a:t>
            </a:r>
          </a:p>
          <a:p>
            <a:pPr lvl="3"/>
            <a:r>
              <a:t>Nivel de texto 4</a:t>
            </a:r>
          </a:p>
          <a:p>
            <a:pPr lvl="4"/>
            <a:r>
              <a:t>Nivel de texto 5</a:t>
            </a:r>
          </a:p>
        </p:txBody>
      </p:sp>
      <p:sp>
        <p:nvSpPr>
          <p:cNvPr id="13" name="Número de diapositiva"/>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
    <p:spTree>
      <p:nvGrpSpPr>
        <p:cNvPr id="1" name=""/>
        <p:cNvGrpSpPr/>
        <p:nvPr/>
      </p:nvGrpSpPr>
      <p:grpSpPr>
        <a:xfrm>
          <a:off x="0" y="0"/>
          <a:ext cx="0" cy="0"/>
          <a:chOff x="0" y="0"/>
          <a:chExt cx="0" cy="0"/>
        </a:xfrm>
      </p:grpSpPr>
      <p:sp>
        <p:nvSpPr>
          <p:cNvPr id="93" name="– Juan López"/>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 Juan López</a:t>
            </a:r>
          </a:p>
        </p:txBody>
      </p:sp>
      <p:sp>
        <p:nvSpPr>
          <p:cNvPr id="94" name="“Escribe una cita aquí”"/>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“Escribe una cita aquí”</a:t>
            </a:r>
          </a:p>
        </p:txBody>
      </p:sp>
      <p:sp>
        <p:nvSpPr>
          <p:cNvPr id="95"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p:spTree>
      <p:nvGrpSpPr>
        <p:cNvPr id="1" name=""/>
        <p:cNvGrpSpPr/>
        <p:nvPr/>
      </p:nvGrpSpPr>
      <p:grpSpPr>
        <a:xfrm>
          <a:off x="0" y="0"/>
          <a:ext cx="0" cy="0"/>
          <a:chOff x="0" y="0"/>
          <a:chExt cx="0" cy="0"/>
        </a:xfrm>
      </p:grpSpPr>
      <p:sp>
        <p:nvSpPr>
          <p:cNvPr id="102" name="Imagen"/>
          <p:cNvSpPr/>
          <p:nvPr>
            <p:ph type="pic" idx="13"/>
          </p:nvPr>
        </p:nvSpPr>
        <p:spPr>
          <a:xfrm>
            <a:off x="-949853" y="0"/>
            <a:ext cx="14904506" cy="9944100"/>
          </a:xfrm>
          <a:prstGeom prst="rect">
            <a:avLst/>
          </a:prstGeom>
        </p:spPr>
        <p:txBody>
          <a:bodyPr lIns="91439" tIns="45719" rIns="91439" bIns="45719" anchor="t">
            <a:noAutofit/>
          </a:bodyPr>
          <a:lstStyle/>
          <a:p>
            <a:pPr/>
          </a:p>
        </p:txBody>
      </p:sp>
      <p:sp>
        <p:nvSpPr>
          <p:cNvPr id="103"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n blanco">
    <p:spTree>
      <p:nvGrpSpPr>
        <p:cNvPr id="1" name=""/>
        <p:cNvGrpSpPr/>
        <p:nvPr/>
      </p:nvGrpSpPr>
      <p:grpSpPr>
        <a:xfrm>
          <a:off x="0" y="0"/>
          <a:ext cx="0" cy="0"/>
          <a:chOff x="0" y="0"/>
          <a:chExt cx="0" cy="0"/>
        </a:xfrm>
      </p:grpSpPr>
      <p:sp>
        <p:nvSpPr>
          <p:cNvPr id="110"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horizontal)">
    <p:spTree>
      <p:nvGrpSpPr>
        <p:cNvPr id="1" name=""/>
        <p:cNvGrpSpPr/>
        <p:nvPr/>
      </p:nvGrpSpPr>
      <p:grpSpPr>
        <a:xfrm>
          <a:off x="0" y="0"/>
          <a:ext cx="0" cy="0"/>
          <a:chOff x="0" y="0"/>
          <a:chExt cx="0" cy="0"/>
        </a:xfrm>
      </p:grpSpPr>
      <p:sp>
        <p:nvSpPr>
          <p:cNvPr id="20" name="Imagen"/>
          <p:cNvSpPr/>
          <p:nvPr>
            <p:ph type="pic" idx="13"/>
          </p:nvPr>
        </p:nvSpPr>
        <p:spPr>
          <a:xfrm>
            <a:off x="1622088" y="289099"/>
            <a:ext cx="9753603" cy="6505789"/>
          </a:xfrm>
          <a:prstGeom prst="rect">
            <a:avLst/>
          </a:prstGeom>
        </p:spPr>
        <p:txBody>
          <a:bodyPr lIns="91439" tIns="45719" rIns="91439" bIns="45719" anchor="t">
            <a:noAutofit/>
          </a:bodyPr>
          <a:lstStyle/>
          <a:p>
            <a:pPr/>
          </a:p>
        </p:txBody>
      </p:sp>
      <p:sp>
        <p:nvSpPr>
          <p:cNvPr id="21" name="Texto del título"/>
          <p:cNvSpPr txBox="1"/>
          <p:nvPr>
            <p:ph type="title"/>
          </p:nvPr>
        </p:nvSpPr>
        <p:spPr>
          <a:xfrm>
            <a:off x="1270000" y="6718300"/>
            <a:ext cx="10464800" cy="1422400"/>
          </a:xfrm>
          <a:prstGeom prst="rect">
            <a:avLst/>
          </a:prstGeom>
        </p:spPr>
        <p:txBody>
          <a:bodyPr anchor="b"/>
          <a:lstStyle/>
          <a:p>
            <a:pPr/>
            <a:r>
              <a:t>Texto del título</a:t>
            </a:r>
          </a:p>
        </p:txBody>
      </p:sp>
      <p:sp>
        <p:nvSpPr>
          <p:cNvPr id="22" name="Nivel de texto 1…"/>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Nivel de texto 1</a:t>
            </a:r>
          </a:p>
          <a:p>
            <a:pPr lvl="1"/>
            <a:r>
              <a:t>Nivel de texto 2</a:t>
            </a:r>
          </a:p>
          <a:p>
            <a:pPr lvl="2"/>
            <a:r>
              <a:t>Nivel de texto 3</a:t>
            </a:r>
          </a:p>
          <a:p>
            <a:pPr lvl="3"/>
            <a:r>
              <a:t>Nivel de texto 4</a:t>
            </a:r>
          </a:p>
          <a:p>
            <a:pPr lvl="4"/>
            <a:r>
              <a:t>Nivel de texto 5</a:t>
            </a:r>
          </a:p>
        </p:txBody>
      </p:sp>
      <p:sp>
        <p:nvSpPr>
          <p:cNvPr id="23"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centro)">
    <p:spTree>
      <p:nvGrpSpPr>
        <p:cNvPr id="1" name=""/>
        <p:cNvGrpSpPr/>
        <p:nvPr/>
      </p:nvGrpSpPr>
      <p:grpSpPr>
        <a:xfrm>
          <a:off x="0" y="0"/>
          <a:ext cx="0" cy="0"/>
          <a:chOff x="0" y="0"/>
          <a:chExt cx="0" cy="0"/>
        </a:xfrm>
      </p:grpSpPr>
      <p:sp>
        <p:nvSpPr>
          <p:cNvPr id="30" name="Texto del título"/>
          <p:cNvSpPr txBox="1"/>
          <p:nvPr>
            <p:ph type="title"/>
          </p:nvPr>
        </p:nvSpPr>
        <p:spPr>
          <a:xfrm>
            <a:off x="1270000" y="3225800"/>
            <a:ext cx="10464800" cy="3302000"/>
          </a:xfrm>
          <a:prstGeom prst="rect">
            <a:avLst/>
          </a:prstGeom>
        </p:spPr>
        <p:txBody>
          <a:bodyPr/>
          <a:lstStyle/>
          <a:p>
            <a:pPr/>
            <a:r>
              <a:t>Texto del título</a:t>
            </a:r>
          </a:p>
        </p:txBody>
      </p:sp>
      <p:sp>
        <p:nvSpPr>
          <p:cNvPr id="31"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vertical)">
    <p:spTree>
      <p:nvGrpSpPr>
        <p:cNvPr id="1" name=""/>
        <p:cNvGrpSpPr/>
        <p:nvPr/>
      </p:nvGrpSpPr>
      <p:grpSpPr>
        <a:xfrm>
          <a:off x="0" y="0"/>
          <a:ext cx="0" cy="0"/>
          <a:chOff x="0" y="0"/>
          <a:chExt cx="0" cy="0"/>
        </a:xfrm>
      </p:grpSpPr>
      <p:sp>
        <p:nvSpPr>
          <p:cNvPr id="38" name="Imagen"/>
          <p:cNvSpPr/>
          <p:nvPr>
            <p:ph type="pic" idx="13"/>
          </p:nvPr>
        </p:nvSpPr>
        <p:spPr>
          <a:xfrm>
            <a:off x="2263775" y="613833"/>
            <a:ext cx="12401550" cy="8267701"/>
          </a:xfrm>
          <a:prstGeom prst="rect">
            <a:avLst/>
          </a:prstGeom>
        </p:spPr>
        <p:txBody>
          <a:bodyPr lIns="91439" tIns="45719" rIns="91439" bIns="45719" anchor="t">
            <a:noAutofit/>
          </a:bodyPr>
          <a:lstStyle/>
          <a:p>
            <a:pPr/>
          </a:p>
        </p:txBody>
      </p:sp>
      <p:sp>
        <p:nvSpPr>
          <p:cNvPr id="39" name="Texto del título"/>
          <p:cNvSpPr txBox="1"/>
          <p:nvPr>
            <p:ph type="title"/>
          </p:nvPr>
        </p:nvSpPr>
        <p:spPr>
          <a:xfrm>
            <a:off x="952500" y="635000"/>
            <a:ext cx="5334000" cy="3987800"/>
          </a:xfrm>
          <a:prstGeom prst="rect">
            <a:avLst/>
          </a:prstGeom>
        </p:spPr>
        <p:txBody>
          <a:bodyPr anchor="b"/>
          <a:lstStyle>
            <a:lvl1pPr>
              <a:defRPr sz="6000"/>
            </a:lvl1pPr>
          </a:lstStyle>
          <a:p>
            <a:pPr/>
            <a:r>
              <a:t>Texto del título</a:t>
            </a:r>
          </a:p>
        </p:txBody>
      </p:sp>
      <p:sp>
        <p:nvSpPr>
          <p:cNvPr id="40" name="Nivel de texto 1…"/>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Nivel de texto 1</a:t>
            </a:r>
          </a:p>
          <a:p>
            <a:pPr lvl="1"/>
            <a:r>
              <a:t>Nivel de texto 2</a:t>
            </a:r>
          </a:p>
          <a:p>
            <a:pPr lvl="2"/>
            <a:r>
              <a:t>Nivel de texto 3</a:t>
            </a:r>
          </a:p>
          <a:p>
            <a:pPr lvl="3"/>
            <a:r>
              <a:t>Nivel de texto 4</a:t>
            </a:r>
          </a:p>
          <a:p>
            <a:pPr lvl="4"/>
            <a:r>
              <a:t>Nivel de texto 5</a:t>
            </a:r>
          </a:p>
        </p:txBody>
      </p:sp>
      <p:sp>
        <p:nvSpPr>
          <p:cNvPr id="41"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arriba)">
    <p:spTree>
      <p:nvGrpSpPr>
        <p:cNvPr id="1" name=""/>
        <p:cNvGrpSpPr/>
        <p:nvPr/>
      </p:nvGrpSpPr>
      <p:grpSpPr>
        <a:xfrm>
          <a:off x="0" y="0"/>
          <a:ext cx="0" cy="0"/>
          <a:chOff x="0" y="0"/>
          <a:chExt cx="0" cy="0"/>
        </a:xfrm>
      </p:grpSpPr>
      <p:sp>
        <p:nvSpPr>
          <p:cNvPr id="48" name="Texto del título"/>
          <p:cNvSpPr txBox="1"/>
          <p:nvPr>
            <p:ph type="title"/>
          </p:nvPr>
        </p:nvSpPr>
        <p:spPr>
          <a:prstGeom prst="rect">
            <a:avLst/>
          </a:prstGeom>
        </p:spPr>
        <p:txBody>
          <a:bodyPr/>
          <a:lstStyle/>
          <a:p>
            <a:pPr/>
            <a:r>
              <a:t>Texto del título</a:t>
            </a:r>
          </a:p>
        </p:txBody>
      </p:sp>
      <p:sp>
        <p:nvSpPr>
          <p:cNvPr id="49"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y viñetas">
    <p:spTree>
      <p:nvGrpSpPr>
        <p:cNvPr id="1" name=""/>
        <p:cNvGrpSpPr/>
        <p:nvPr/>
      </p:nvGrpSpPr>
      <p:grpSpPr>
        <a:xfrm>
          <a:off x="0" y="0"/>
          <a:ext cx="0" cy="0"/>
          <a:chOff x="0" y="0"/>
          <a:chExt cx="0" cy="0"/>
        </a:xfrm>
      </p:grpSpPr>
      <p:sp>
        <p:nvSpPr>
          <p:cNvPr id="56" name="Texto del título"/>
          <p:cNvSpPr txBox="1"/>
          <p:nvPr>
            <p:ph type="title"/>
          </p:nvPr>
        </p:nvSpPr>
        <p:spPr>
          <a:prstGeom prst="rect">
            <a:avLst/>
          </a:prstGeom>
        </p:spPr>
        <p:txBody>
          <a:bodyPr/>
          <a:lstStyle/>
          <a:p>
            <a:pPr/>
            <a:r>
              <a:t>Texto del título</a:t>
            </a:r>
          </a:p>
        </p:txBody>
      </p:sp>
      <p:sp>
        <p:nvSpPr>
          <p:cNvPr id="57" name="Nivel de texto 1…"/>
          <p:cNvSpPr txBox="1"/>
          <p:nvPr>
            <p:ph type="body" idx="1"/>
          </p:nvPr>
        </p:nvSpPr>
        <p:spPr>
          <a:prstGeom prst="rect">
            <a:avLst/>
          </a:prstGeom>
        </p:spPr>
        <p:txBody>
          <a:bodyPr/>
          <a:lstStyle/>
          <a:p>
            <a:pPr/>
            <a:r>
              <a:t>Nivel de texto 1</a:t>
            </a:r>
          </a:p>
          <a:p>
            <a:pPr lvl="1"/>
            <a:r>
              <a:t>Nivel de texto 2</a:t>
            </a:r>
          </a:p>
          <a:p>
            <a:pPr lvl="2"/>
            <a:r>
              <a:t>Nivel de texto 3</a:t>
            </a:r>
          </a:p>
          <a:p>
            <a:pPr lvl="3"/>
            <a:r>
              <a:t>Nivel de texto 4</a:t>
            </a:r>
          </a:p>
          <a:p>
            <a:pPr lvl="4"/>
            <a:r>
              <a:t>Nivel de texto 5</a:t>
            </a:r>
          </a:p>
        </p:txBody>
      </p:sp>
      <p:sp>
        <p:nvSpPr>
          <p:cNvPr id="58"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viñetas y foto">
    <p:spTree>
      <p:nvGrpSpPr>
        <p:cNvPr id="1" name=""/>
        <p:cNvGrpSpPr/>
        <p:nvPr/>
      </p:nvGrpSpPr>
      <p:grpSpPr>
        <a:xfrm>
          <a:off x="0" y="0"/>
          <a:ext cx="0" cy="0"/>
          <a:chOff x="0" y="0"/>
          <a:chExt cx="0" cy="0"/>
        </a:xfrm>
      </p:grpSpPr>
      <p:sp>
        <p:nvSpPr>
          <p:cNvPr id="65" name="Imagen"/>
          <p:cNvSpPr/>
          <p:nvPr>
            <p:ph type="pic" idx="13"/>
          </p:nvPr>
        </p:nvSpPr>
        <p:spPr>
          <a:xfrm>
            <a:off x="4086225" y="2586566"/>
            <a:ext cx="9429750" cy="6286501"/>
          </a:xfrm>
          <a:prstGeom prst="rect">
            <a:avLst/>
          </a:prstGeom>
        </p:spPr>
        <p:txBody>
          <a:bodyPr lIns="91439" tIns="45719" rIns="91439" bIns="45719" anchor="t">
            <a:noAutofit/>
          </a:bodyPr>
          <a:lstStyle/>
          <a:p>
            <a:pPr/>
          </a:p>
        </p:txBody>
      </p:sp>
      <p:sp>
        <p:nvSpPr>
          <p:cNvPr id="66" name="Texto del título"/>
          <p:cNvSpPr txBox="1"/>
          <p:nvPr>
            <p:ph type="title"/>
          </p:nvPr>
        </p:nvSpPr>
        <p:spPr>
          <a:prstGeom prst="rect">
            <a:avLst/>
          </a:prstGeom>
        </p:spPr>
        <p:txBody>
          <a:bodyPr/>
          <a:lstStyle/>
          <a:p>
            <a:pPr/>
            <a:r>
              <a:t>Texto del título</a:t>
            </a:r>
          </a:p>
        </p:txBody>
      </p:sp>
      <p:sp>
        <p:nvSpPr>
          <p:cNvPr id="67" name="Nivel de texto 1…"/>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Nivel de texto 1</a:t>
            </a:r>
          </a:p>
          <a:p>
            <a:pPr lvl="1"/>
            <a:r>
              <a:t>Nivel de texto 2</a:t>
            </a:r>
          </a:p>
          <a:p>
            <a:pPr lvl="2"/>
            <a:r>
              <a:t>Nivel de texto 3</a:t>
            </a:r>
          </a:p>
          <a:p>
            <a:pPr lvl="3"/>
            <a:r>
              <a:t>Nivel de texto 4</a:t>
            </a:r>
          </a:p>
          <a:p>
            <a:pPr lvl="4"/>
            <a:r>
              <a:t>Nivel de texto 5</a:t>
            </a:r>
          </a:p>
        </p:txBody>
      </p:sp>
      <p:sp>
        <p:nvSpPr>
          <p:cNvPr id="68" name="Número de diapositiva"/>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iñetas">
    <p:spTree>
      <p:nvGrpSpPr>
        <p:cNvPr id="1" name=""/>
        <p:cNvGrpSpPr/>
        <p:nvPr/>
      </p:nvGrpSpPr>
      <p:grpSpPr>
        <a:xfrm>
          <a:off x="0" y="0"/>
          <a:ext cx="0" cy="0"/>
          <a:chOff x="0" y="0"/>
          <a:chExt cx="0" cy="0"/>
        </a:xfrm>
      </p:grpSpPr>
      <p:sp>
        <p:nvSpPr>
          <p:cNvPr id="75" name="Nivel de texto 1…"/>
          <p:cNvSpPr txBox="1"/>
          <p:nvPr>
            <p:ph type="body" idx="1"/>
          </p:nvPr>
        </p:nvSpPr>
        <p:spPr>
          <a:xfrm>
            <a:off x="952500" y="1270000"/>
            <a:ext cx="11099800" cy="7213600"/>
          </a:xfrm>
          <a:prstGeom prst="rect">
            <a:avLst/>
          </a:prstGeom>
        </p:spPr>
        <p:txBody>
          <a:bodyPr/>
          <a:lstStyle/>
          <a:p>
            <a:pPr/>
            <a:r>
              <a:t>Nivel de texto 1</a:t>
            </a:r>
          </a:p>
          <a:p>
            <a:pPr lvl="1"/>
            <a:r>
              <a:t>Nivel de texto 2</a:t>
            </a:r>
          </a:p>
          <a:p>
            <a:pPr lvl="2"/>
            <a:r>
              <a:t>Nivel de texto 3</a:t>
            </a:r>
          </a:p>
          <a:p>
            <a:pPr lvl="3"/>
            <a:r>
              <a:t>Nivel de texto 4</a:t>
            </a:r>
          </a:p>
          <a:p>
            <a:pPr lvl="4"/>
            <a:r>
              <a:t>Nivel de texto 5</a:t>
            </a:r>
          </a:p>
        </p:txBody>
      </p:sp>
      <p:sp>
        <p:nvSpPr>
          <p:cNvPr id="76"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fotos">
    <p:spTree>
      <p:nvGrpSpPr>
        <p:cNvPr id="1" name=""/>
        <p:cNvGrpSpPr/>
        <p:nvPr/>
      </p:nvGrpSpPr>
      <p:grpSpPr>
        <a:xfrm>
          <a:off x="0" y="0"/>
          <a:ext cx="0" cy="0"/>
          <a:chOff x="0" y="0"/>
          <a:chExt cx="0" cy="0"/>
        </a:xfrm>
      </p:grpSpPr>
      <p:sp>
        <p:nvSpPr>
          <p:cNvPr id="83" name="Imagen"/>
          <p:cNvSpPr/>
          <p:nvPr>
            <p:ph type="pic" sz="quarter" idx="13"/>
          </p:nvPr>
        </p:nvSpPr>
        <p:spPr>
          <a:xfrm>
            <a:off x="6680200" y="5029200"/>
            <a:ext cx="6054748" cy="4038600"/>
          </a:xfrm>
          <a:prstGeom prst="rect">
            <a:avLst/>
          </a:prstGeom>
        </p:spPr>
        <p:txBody>
          <a:bodyPr lIns="91439" tIns="45719" rIns="91439" bIns="45719" anchor="t">
            <a:noAutofit/>
          </a:bodyPr>
          <a:lstStyle/>
          <a:p>
            <a:pPr/>
          </a:p>
        </p:txBody>
      </p:sp>
      <p:sp>
        <p:nvSpPr>
          <p:cNvPr id="84" name="Imagen"/>
          <p:cNvSpPr/>
          <p:nvPr>
            <p:ph type="pic" sz="quarter" idx="14"/>
          </p:nvPr>
        </p:nvSpPr>
        <p:spPr>
          <a:xfrm>
            <a:off x="6502400" y="889000"/>
            <a:ext cx="5867400" cy="3911601"/>
          </a:xfrm>
          <a:prstGeom prst="rect">
            <a:avLst/>
          </a:prstGeom>
        </p:spPr>
        <p:txBody>
          <a:bodyPr lIns="91439" tIns="45719" rIns="91439" bIns="45719" anchor="t">
            <a:noAutofit/>
          </a:bodyPr>
          <a:lstStyle/>
          <a:p>
            <a:pPr/>
          </a:p>
        </p:txBody>
      </p:sp>
      <p:sp>
        <p:nvSpPr>
          <p:cNvPr id="85" name="Imagen"/>
          <p:cNvSpPr/>
          <p:nvPr>
            <p:ph type="pic" idx="15"/>
          </p:nvPr>
        </p:nvSpPr>
        <p:spPr>
          <a:xfrm>
            <a:off x="-2374900" y="889000"/>
            <a:ext cx="11982450" cy="7988300"/>
          </a:xfrm>
          <a:prstGeom prst="rect">
            <a:avLst/>
          </a:prstGeom>
        </p:spPr>
        <p:txBody>
          <a:bodyPr lIns="91439" tIns="45719" rIns="91439" bIns="45719" anchor="t">
            <a:noAutofit/>
          </a:bodyPr>
          <a:lstStyle/>
          <a:p>
            <a:pPr/>
          </a:p>
        </p:txBody>
      </p:sp>
      <p:sp>
        <p:nvSpPr>
          <p:cNvPr id="86"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exto del título"/>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Texto del título</a:t>
            </a:r>
          </a:p>
        </p:txBody>
      </p:sp>
      <p:sp>
        <p:nvSpPr>
          <p:cNvPr id="3" name="Nivel de texto 1…"/>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Nivel de texto 1</a:t>
            </a:r>
          </a:p>
          <a:p>
            <a:pPr lvl="1"/>
            <a:r>
              <a:t>Nivel de texto 2</a:t>
            </a:r>
          </a:p>
          <a:p>
            <a:pPr lvl="2"/>
            <a:r>
              <a:t>Nivel de texto 3</a:t>
            </a:r>
          </a:p>
          <a:p>
            <a:pPr lvl="3"/>
            <a:r>
              <a:t>Nivel de texto 4</a:t>
            </a:r>
          </a:p>
          <a:p>
            <a:pPr lvl="4"/>
            <a:r>
              <a:t>Nivel de texto 5</a:t>
            </a:r>
          </a:p>
        </p:txBody>
      </p:sp>
      <p:sp>
        <p:nvSpPr>
          <p:cNvPr id="4" name="Número de diapositiva"/>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 Id="rId3"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worrydream.com/ScientificCommunicationAsSequentialArt/"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 Id="rId3" Type="http://schemas.openxmlformats.org/officeDocument/2006/relationships/image" Target="../media/image4.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Comunicación Efectiva"/>
          <p:cNvSpPr txBox="1"/>
          <p:nvPr>
            <p:ph type="ctrTitle"/>
          </p:nvPr>
        </p:nvSpPr>
        <p:spPr>
          <a:xfrm>
            <a:off x="1270000" y="405702"/>
            <a:ext cx="10464800" cy="3302001"/>
          </a:xfrm>
          <a:prstGeom prst="rect">
            <a:avLst/>
          </a:prstGeom>
        </p:spPr>
        <p:txBody>
          <a:bodyPr/>
          <a:lstStyle/>
          <a:p>
            <a:pPr/>
            <a:r>
              <a:t>Comunicación Efectiva</a:t>
            </a:r>
          </a:p>
        </p:txBody>
      </p:sp>
      <p:pic>
        <p:nvPicPr>
          <p:cNvPr id="120" name="600_466005093.jpeg" descr="600_466005093.jpeg"/>
          <p:cNvPicPr>
            <a:picLocks noChangeAspect="1"/>
          </p:cNvPicPr>
          <p:nvPr/>
        </p:nvPicPr>
        <p:blipFill>
          <a:blip r:embed="rId3">
            <a:extLst/>
          </a:blip>
          <a:stretch>
            <a:fillRect/>
          </a:stretch>
        </p:blipFill>
        <p:spPr>
          <a:xfrm>
            <a:off x="3585307" y="5089566"/>
            <a:ext cx="5066812" cy="3648105"/>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 Mi cuñao"/>
          <p:cNvSpPr txBox="1"/>
          <p:nvPr>
            <p:ph type="body" idx="13"/>
          </p:nvPr>
        </p:nvSpPr>
        <p:spPr>
          <a:prstGeom prst="rect">
            <a:avLst/>
          </a:prstGeom>
        </p:spPr>
        <p:txBody>
          <a:bodyPr/>
          <a:lstStyle/>
          <a:p>
            <a:pPr/>
            <a:r>
              <a:t>– Mi cuñao</a:t>
            </a:r>
          </a:p>
        </p:txBody>
      </p:sp>
      <p:sp>
        <p:nvSpPr>
          <p:cNvPr id="147" name="“No te pongas nervioso, intenta estar tranquilo”"/>
          <p:cNvSpPr txBox="1"/>
          <p:nvPr>
            <p:ph type="body" idx="14"/>
          </p:nvPr>
        </p:nvSpPr>
        <p:spPr>
          <a:prstGeom prst="rect">
            <a:avLst/>
          </a:prstGeom>
        </p:spPr>
        <p:txBody>
          <a:bodyPr/>
          <a:lstStyle/>
          <a:p>
            <a:pPr/>
            <a:r>
              <a:t>“No te pongas nervioso, intenta estar tranquilo”</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 Mi cuñao"/>
          <p:cNvSpPr txBox="1"/>
          <p:nvPr>
            <p:ph type="body" idx="13"/>
          </p:nvPr>
        </p:nvSpPr>
        <p:spPr>
          <a:prstGeom prst="rect">
            <a:avLst/>
          </a:prstGeom>
        </p:spPr>
        <p:txBody>
          <a:bodyPr/>
          <a:lstStyle/>
          <a:p>
            <a:pPr/>
            <a:r>
              <a:t>– Mi cuñao</a:t>
            </a:r>
          </a:p>
        </p:txBody>
      </p:sp>
      <p:sp>
        <p:nvSpPr>
          <p:cNvPr id="150" name="“Sal al escenario y sé tu mismo”"/>
          <p:cNvSpPr txBox="1"/>
          <p:nvPr>
            <p:ph type="body" idx="14"/>
          </p:nvPr>
        </p:nvSpPr>
        <p:spPr>
          <a:prstGeom prst="rect">
            <a:avLst/>
          </a:prstGeom>
        </p:spPr>
        <p:txBody>
          <a:bodyPr/>
          <a:lstStyle/>
          <a:p>
            <a:pPr/>
            <a:r>
              <a:t>“Sal al escenario y sé tu mismo”</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 Yo"/>
          <p:cNvSpPr txBox="1"/>
          <p:nvPr>
            <p:ph type="body" idx="13"/>
          </p:nvPr>
        </p:nvSpPr>
        <p:spPr>
          <a:prstGeom prst="rect">
            <a:avLst/>
          </a:prstGeom>
        </p:spPr>
        <p:txBody>
          <a:bodyPr/>
          <a:lstStyle/>
          <a:p>
            <a:pPr/>
            <a:r>
              <a:t>– Yo</a:t>
            </a:r>
          </a:p>
        </p:txBody>
      </p:sp>
      <p:sp>
        <p:nvSpPr>
          <p:cNvPr id="153" name="“Sé tu mismo…. a menos que sea mejor que no”"/>
          <p:cNvSpPr txBox="1"/>
          <p:nvPr>
            <p:ph type="body" idx="14"/>
          </p:nvPr>
        </p:nvSpPr>
        <p:spPr>
          <a:prstGeom prst="rect">
            <a:avLst/>
          </a:prstGeom>
        </p:spPr>
        <p:txBody>
          <a:bodyPr/>
          <a:lstStyle/>
          <a:p>
            <a:pPr/>
            <a:r>
              <a:t>“Sé tu mismo…. </a:t>
            </a:r>
            <a:r>
              <a:rPr b="1">
                <a:solidFill>
                  <a:schemeClr val="accent5">
                    <a:hueOff val="-82419"/>
                    <a:satOff val="-9513"/>
                    <a:lumOff val="-16343"/>
                  </a:schemeClr>
                </a:solidFill>
                <a:latin typeface="Helvetica Neue"/>
                <a:ea typeface="Helvetica Neue"/>
                <a:cs typeface="Helvetica Neue"/>
                <a:sym typeface="Helvetica Neue"/>
              </a:rPr>
              <a:t>a menos que sea mejor que no</a:t>
            </a:r>
            <a:r>
              <a: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TED-screen-shot.png" descr="TED-screen-shot.png"/>
          <p:cNvPicPr>
            <a:picLocks noChangeAspect="1"/>
          </p:cNvPicPr>
          <p:nvPr/>
        </p:nvPicPr>
        <p:blipFill>
          <a:blip r:embed="rId3">
            <a:extLst/>
          </a:blip>
          <a:stretch>
            <a:fillRect/>
          </a:stretch>
        </p:blipFill>
        <p:spPr>
          <a:xfrm>
            <a:off x="-1571500" y="-146114"/>
            <a:ext cx="20378224" cy="1004582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PRINCIPIOS"/>
          <p:cNvSpPr txBox="1"/>
          <p:nvPr/>
        </p:nvSpPr>
        <p:spPr>
          <a:xfrm>
            <a:off x="4283230" y="347164"/>
            <a:ext cx="3911118" cy="13537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RINCIPIOS</a:t>
            </a:r>
          </a:p>
        </p:txBody>
      </p:sp>
      <p:sp>
        <p:nvSpPr>
          <p:cNvPr id="160" name="Polígono"/>
          <p:cNvSpPr/>
          <p:nvPr/>
        </p:nvSpPr>
        <p:spPr>
          <a:xfrm>
            <a:off x="3136111" y="1875805"/>
            <a:ext cx="6205357" cy="6009735"/>
          </a:xfrm>
          <a:prstGeom prst="pentagon">
            <a:avLst/>
          </a:prstGeom>
          <a:ln w="635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61" name="PERSONAS"/>
          <p:cNvSpPr txBox="1"/>
          <p:nvPr/>
        </p:nvSpPr>
        <p:spPr>
          <a:xfrm>
            <a:off x="9245468" y="2897356"/>
            <a:ext cx="3725483" cy="13537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ERSONAS</a:t>
            </a:r>
          </a:p>
        </p:txBody>
      </p:sp>
      <p:sp>
        <p:nvSpPr>
          <p:cNvPr id="162" name="PREPARACIÓN"/>
          <p:cNvSpPr txBox="1"/>
          <p:nvPr/>
        </p:nvSpPr>
        <p:spPr>
          <a:xfrm>
            <a:off x="7964115" y="7698378"/>
            <a:ext cx="4762895" cy="13537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REPARACIÓN</a:t>
            </a:r>
          </a:p>
        </p:txBody>
      </p:sp>
      <p:sp>
        <p:nvSpPr>
          <p:cNvPr id="163" name="PUESTA…"/>
          <p:cNvSpPr txBox="1"/>
          <p:nvPr/>
        </p:nvSpPr>
        <p:spPr>
          <a:xfrm>
            <a:off x="417346" y="7123671"/>
            <a:ext cx="3563786" cy="20908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UESTA </a:t>
            </a:r>
          </a:p>
          <a:p>
            <a:pPr>
              <a:defRPr sz="4700"/>
            </a:pPr>
            <a:r>
              <a:t>EN ESCENA</a:t>
            </a:r>
          </a:p>
        </p:txBody>
      </p:sp>
      <p:sp>
        <p:nvSpPr>
          <p:cNvPr id="164" name="PAUSAS"/>
          <p:cNvSpPr txBox="1"/>
          <p:nvPr/>
        </p:nvSpPr>
        <p:spPr>
          <a:xfrm>
            <a:off x="103964" y="3019550"/>
            <a:ext cx="2852218" cy="13537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AUSAS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6" name="600_466005093.jpeg" descr="600_466005093.jpeg"/>
          <p:cNvPicPr>
            <a:picLocks noChangeAspect="1"/>
          </p:cNvPicPr>
          <p:nvPr/>
        </p:nvPicPr>
        <p:blipFill>
          <a:blip r:embed="rId3">
            <a:extLst/>
          </a:blip>
          <a:stretch>
            <a:fillRect/>
          </a:stretch>
        </p:blipFill>
        <p:spPr>
          <a:xfrm>
            <a:off x="3406670" y="3052747"/>
            <a:ext cx="5066812" cy="364810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PRINCIPIOS"/>
          <p:cNvSpPr txBox="1"/>
          <p:nvPr/>
        </p:nvSpPr>
        <p:spPr>
          <a:xfrm>
            <a:off x="4283230" y="347164"/>
            <a:ext cx="3911118" cy="13537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RINCIPIOS</a:t>
            </a:r>
          </a:p>
        </p:txBody>
      </p:sp>
      <p:sp>
        <p:nvSpPr>
          <p:cNvPr id="171" name="Polígono"/>
          <p:cNvSpPr/>
          <p:nvPr/>
        </p:nvSpPr>
        <p:spPr>
          <a:xfrm>
            <a:off x="3136111" y="1875805"/>
            <a:ext cx="6205357" cy="6009735"/>
          </a:xfrm>
          <a:prstGeom prst="pentagon">
            <a:avLst/>
          </a:prstGeom>
          <a:ln w="63500">
            <a:solidFill>
              <a:srgbClr val="000000">
                <a:alpha val="21732"/>
              </a:srgbClr>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72" name="PERSONAS"/>
          <p:cNvSpPr txBox="1"/>
          <p:nvPr/>
        </p:nvSpPr>
        <p:spPr>
          <a:xfrm>
            <a:off x="9245468" y="2897356"/>
            <a:ext cx="3725483" cy="13537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ERSONAS</a:t>
            </a:r>
          </a:p>
        </p:txBody>
      </p:sp>
      <p:sp>
        <p:nvSpPr>
          <p:cNvPr id="173" name="PREPARACIÓN"/>
          <p:cNvSpPr txBox="1"/>
          <p:nvPr/>
        </p:nvSpPr>
        <p:spPr>
          <a:xfrm>
            <a:off x="7964115" y="7698378"/>
            <a:ext cx="4762895" cy="13537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REPARACIÓN</a:t>
            </a:r>
          </a:p>
        </p:txBody>
      </p:sp>
      <p:sp>
        <p:nvSpPr>
          <p:cNvPr id="174" name="PUESTA…"/>
          <p:cNvSpPr txBox="1"/>
          <p:nvPr/>
        </p:nvSpPr>
        <p:spPr>
          <a:xfrm>
            <a:off x="417346" y="7123671"/>
            <a:ext cx="3563786" cy="20908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UESTA </a:t>
            </a:r>
          </a:p>
          <a:p>
            <a:pPr>
              <a:defRPr sz="4700"/>
            </a:pPr>
            <a:r>
              <a:t>EN ESCENA</a:t>
            </a:r>
          </a:p>
        </p:txBody>
      </p:sp>
      <p:sp>
        <p:nvSpPr>
          <p:cNvPr id="175" name="PAUSAS"/>
          <p:cNvSpPr txBox="1"/>
          <p:nvPr/>
        </p:nvSpPr>
        <p:spPr>
          <a:xfrm>
            <a:off x="103964" y="3019550"/>
            <a:ext cx="2852218" cy="13537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AUSAS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Principios"/>
          <p:cNvSpPr txBox="1"/>
          <p:nvPr/>
        </p:nvSpPr>
        <p:spPr>
          <a:xfrm>
            <a:off x="4542612" y="131763"/>
            <a:ext cx="3919576" cy="105629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300"/>
            </a:lvl1pPr>
          </a:lstStyle>
          <a:p>
            <a:pPr/>
            <a:r>
              <a:t>Principios</a:t>
            </a:r>
          </a:p>
        </p:txBody>
      </p:sp>
      <p:pic>
        <p:nvPicPr>
          <p:cNvPr id="178" name="Imagen" descr="Imagen"/>
          <p:cNvPicPr>
            <a:picLocks noChangeAspect="1"/>
          </p:cNvPicPr>
          <p:nvPr/>
        </p:nvPicPr>
        <p:blipFill>
          <a:blip r:embed="rId2">
            <a:extLst/>
          </a:blip>
          <a:stretch>
            <a:fillRect/>
          </a:stretch>
        </p:blipFill>
        <p:spPr>
          <a:xfrm>
            <a:off x="1651971" y="2914295"/>
            <a:ext cx="9386615" cy="5276328"/>
          </a:xfrm>
          <a:prstGeom prst="rect">
            <a:avLst/>
          </a:prstGeom>
          <a:ln w="12700">
            <a:miter lim="400000"/>
          </a:ln>
        </p:spPr>
      </p:pic>
      <p:pic>
        <p:nvPicPr>
          <p:cNvPr id="179" name="Imagen" descr="Imagen"/>
          <p:cNvPicPr>
            <a:picLocks noChangeAspect="1"/>
          </p:cNvPicPr>
          <p:nvPr/>
        </p:nvPicPr>
        <p:blipFill>
          <a:blip r:embed="rId3">
            <a:extLst/>
          </a:blip>
          <a:stretch>
            <a:fillRect/>
          </a:stretch>
        </p:blipFill>
        <p:spPr>
          <a:xfrm>
            <a:off x="-79023" y="1413069"/>
            <a:ext cx="13162846" cy="8826357"/>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Aristóteles -  384 a.C."/>
          <p:cNvSpPr txBox="1"/>
          <p:nvPr>
            <p:ph type="title"/>
          </p:nvPr>
        </p:nvSpPr>
        <p:spPr>
          <a:prstGeom prst="rect">
            <a:avLst/>
          </a:prstGeom>
        </p:spPr>
        <p:txBody>
          <a:bodyPr/>
          <a:lstStyle/>
          <a:p>
            <a:pPr/>
            <a:r>
              <a:t>Aristóteles -  384 a.C.</a:t>
            </a:r>
          </a:p>
        </p:txBody>
      </p:sp>
      <p:pic>
        <p:nvPicPr>
          <p:cNvPr id="182" name="Imagen" descr="Imagen"/>
          <p:cNvPicPr>
            <a:picLocks noChangeAspect="1"/>
          </p:cNvPicPr>
          <p:nvPr/>
        </p:nvPicPr>
        <p:blipFill>
          <a:blip r:embed="rId2">
            <a:extLst/>
          </a:blip>
          <a:stretch>
            <a:fillRect/>
          </a:stretch>
        </p:blipFill>
        <p:spPr>
          <a:xfrm>
            <a:off x="1410578" y="3355508"/>
            <a:ext cx="9763766" cy="519419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82"/>
                                        </p:tgtEl>
                                        <p:attrNameLst>
                                          <p:attrName>style.visibility</p:attrName>
                                        </p:attrNameLst>
                                      </p:cBhvr>
                                      <p:to>
                                        <p:strVal val="visible"/>
                                      </p:to>
                                    </p:set>
                                    <p:anim calcmode="lin" valueType="num">
                                      <p:cBhvr>
                                        <p:cTn id="7" dur="2500" fill="hold"/>
                                        <p:tgtEl>
                                          <p:spTgt spid="182"/>
                                        </p:tgtEl>
                                        <p:attrNameLst>
                                          <p:attrName>ppt_w</p:attrName>
                                        </p:attrNameLst>
                                      </p:cBhvr>
                                      <p:tavLst>
                                        <p:tav tm="0">
                                          <p:val>
                                            <p:fltVal val="0"/>
                                          </p:val>
                                        </p:tav>
                                        <p:tav tm="100000">
                                          <p:val>
                                            <p:strVal val="#ppt_w"/>
                                          </p:val>
                                        </p:tav>
                                      </p:tavLst>
                                    </p:anim>
                                    <p:anim calcmode="lin" valueType="num">
                                      <p:cBhvr>
                                        <p:cTn id="8" dur="2500" fill="hold"/>
                                        <p:tgtEl>
                                          <p:spTgt spid="18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2"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Imagen" descr="Imagen"/>
          <p:cNvPicPr>
            <a:picLocks noChangeAspect="1"/>
          </p:cNvPicPr>
          <p:nvPr/>
        </p:nvPicPr>
        <p:blipFill>
          <a:blip r:embed="rId2">
            <a:extLst/>
          </a:blip>
          <a:stretch>
            <a:fillRect/>
          </a:stretch>
        </p:blipFill>
        <p:spPr>
          <a:xfrm>
            <a:off x="0" y="1212593"/>
            <a:ext cx="13004800" cy="7328414"/>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 Pericles"/>
          <p:cNvSpPr txBox="1"/>
          <p:nvPr>
            <p:ph type="body" idx="13"/>
          </p:nvPr>
        </p:nvSpPr>
        <p:spPr>
          <a:prstGeom prst="rect">
            <a:avLst/>
          </a:prstGeom>
        </p:spPr>
        <p:txBody>
          <a:bodyPr/>
          <a:lstStyle/>
          <a:p>
            <a:pPr/>
            <a:r>
              <a:t>– Pericles</a:t>
            </a:r>
          </a:p>
        </p:txBody>
      </p:sp>
      <p:sp>
        <p:nvSpPr>
          <p:cNvPr id="125" name="“El que sabe pensar, pero no sabe expresar lo que piensa, está en el mismo nivel que el que no sabe pensar”"/>
          <p:cNvSpPr txBox="1"/>
          <p:nvPr>
            <p:ph type="body" idx="14"/>
          </p:nvPr>
        </p:nvSpPr>
        <p:spPr>
          <a:xfrm>
            <a:off x="1270000" y="3746412"/>
            <a:ext cx="10464800" cy="1651176"/>
          </a:xfrm>
          <a:prstGeom prst="rect">
            <a:avLst/>
          </a:prstGeom>
        </p:spPr>
        <p:txBody>
          <a:bodyPr/>
          <a:lstStyle/>
          <a:p>
            <a:pPr/>
            <a:r>
              <a:t>“El que sabe pensar, pero no sabe expresar lo que piensa, está en el mismo nivel que el que no sabe pensar”</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600_466005093.jpeg" descr="600_466005093.jpeg"/>
          <p:cNvPicPr>
            <a:picLocks noChangeAspect="1"/>
          </p:cNvPicPr>
          <p:nvPr/>
        </p:nvPicPr>
        <p:blipFill>
          <a:blip r:embed="rId3">
            <a:extLst/>
          </a:blip>
          <a:stretch>
            <a:fillRect/>
          </a:stretch>
        </p:blipFill>
        <p:spPr>
          <a:xfrm>
            <a:off x="3406670" y="3052747"/>
            <a:ext cx="5066812" cy="3648106"/>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PRINCIPIOS"/>
          <p:cNvSpPr txBox="1"/>
          <p:nvPr/>
        </p:nvSpPr>
        <p:spPr>
          <a:xfrm>
            <a:off x="4283230" y="347164"/>
            <a:ext cx="3911118" cy="13537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RINCIPIOS</a:t>
            </a:r>
          </a:p>
        </p:txBody>
      </p:sp>
      <p:sp>
        <p:nvSpPr>
          <p:cNvPr id="191" name="Polígono"/>
          <p:cNvSpPr/>
          <p:nvPr/>
        </p:nvSpPr>
        <p:spPr>
          <a:xfrm>
            <a:off x="3136111" y="1875805"/>
            <a:ext cx="6205357" cy="6009735"/>
          </a:xfrm>
          <a:prstGeom prst="pentagon">
            <a:avLst/>
          </a:prstGeom>
          <a:ln w="63500">
            <a:solidFill>
              <a:srgbClr val="000000">
                <a:alpha val="22000"/>
              </a:srgbClr>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92" name="PERSONAS"/>
          <p:cNvSpPr txBox="1"/>
          <p:nvPr/>
        </p:nvSpPr>
        <p:spPr>
          <a:xfrm>
            <a:off x="9245468" y="2897356"/>
            <a:ext cx="3725483" cy="13537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ERSONAS</a:t>
            </a:r>
          </a:p>
        </p:txBody>
      </p:sp>
      <p:sp>
        <p:nvSpPr>
          <p:cNvPr id="193" name="PREPARACIÓN"/>
          <p:cNvSpPr txBox="1"/>
          <p:nvPr/>
        </p:nvSpPr>
        <p:spPr>
          <a:xfrm>
            <a:off x="7964115" y="7698378"/>
            <a:ext cx="4762895" cy="13537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REPARACIÓN</a:t>
            </a:r>
          </a:p>
        </p:txBody>
      </p:sp>
      <p:sp>
        <p:nvSpPr>
          <p:cNvPr id="194" name="PUESTA…"/>
          <p:cNvSpPr txBox="1"/>
          <p:nvPr/>
        </p:nvSpPr>
        <p:spPr>
          <a:xfrm>
            <a:off x="417346" y="7123671"/>
            <a:ext cx="3563786" cy="20908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UESTA </a:t>
            </a:r>
          </a:p>
          <a:p>
            <a:pPr>
              <a:defRPr sz="4700"/>
            </a:pPr>
            <a:r>
              <a:t>EN ESCENA</a:t>
            </a:r>
          </a:p>
        </p:txBody>
      </p:sp>
      <p:sp>
        <p:nvSpPr>
          <p:cNvPr id="195" name="PAUSAS"/>
          <p:cNvSpPr txBox="1"/>
          <p:nvPr/>
        </p:nvSpPr>
        <p:spPr>
          <a:xfrm>
            <a:off x="103964" y="3019550"/>
            <a:ext cx="2852218" cy="13537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AUSAS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Personas"/>
          <p:cNvSpPr txBox="1"/>
          <p:nvPr>
            <p:ph type="title"/>
          </p:nvPr>
        </p:nvSpPr>
        <p:spPr>
          <a:xfrm>
            <a:off x="952500" y="-137188"/>
            <a:ext cx="11099800" cy="2159001"/>
          </a:xfrm>
          <a:prstGeom prst="rect">
            <a:avLst/>
          </a:prstGeom>
        </p:spPr>
        <p:txBody>
          <a:bodyPr/>
          <a:lstStyle/>
          <a:p>
            <a:pPr/>
            <a:r>
              <a:t>Personas</a:t>
            </a:r>
          </a:p>
        </p:txBody>
      </p:sp>
      <p:pic>
        <p:nvPicPr>
          <p:cNvPr id="198" name="Imagen" descr="Imagen"/>
          <p:cNvPicPr>
            <a:picLocks noChangeAspect="1"/>
          </p:cNvPicPr>
          <p:nvPr/>
        </p:nvPicPr>
        <p:blipFill>
          <a:blip r:embed="rId2">
            <a:extLst/>
          </a:blip>
          <a:stretch>
            <a:fillRect/>
          </a:stretch>
        </p:blipFill>
        <p:spPr>
          <a:xfrm>
            <a:off x="-49408" y="1691645"/>
            <a:ext cx="13103616" cy="8694147"/>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 The earliest papers were in some ways more readable than papers are today. They were less specialized, more direct, shorter, and far less formal. Calculus had only just been invented. Entire data sets could fit in a table on a single page. What little “computation” contributed to the results was done by hand and could be verified in the same way.…"/>
          <p:cNvSpPr txBox="1"/>
          <p:nvPr/>
        </p:nvSpPr>
        <p:spPr>
          <a:xfrm>
            <a:off x="19049" y="119228"/>
            <a:ext cx="12966701" cy="41560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sz="2600"/>
            </a:pPr>
            <a:r>
              <a:t> - The earliest papers were in some ways more readable than papers are today. They were less specialized, more direct, shorter, and far less formal. Calculus had only just been invented. Entire data sets could fit in a table on a single page. What little “computation” contributed to the results was done by hand and could be verified in the same way. </a:t>
            </a:r>
          </a:p>
          <a:p>
            <a:pPr algn="just">
              <a:defRPr sz="2600"/>
            </a:pPr>
            <a:r>
              <a:t> - Victor gestured at what might be possible when he </a:t>
            </a:r>
            <a:r>
              <a:rPr u="sng">
                <a:hlinkClick r:id="rId2" invalidUrl="" action="" tgtFrame="" tooltip="" history="1" highlightClick="0" endSnd="0"/>
              </a:rPr>
              <a:t>redesigned</a:t>
            </a:r>
            <a:r>
              <a:t> a journal article by Duncan Watts and Steven Strogatz, “Collective dynamics of ‘small-world’ networks.” He chose it both because it’s one of the most highly cited papers in all of science and because it’s a model of clear exposition.</a:t>
            </a:r>
          </a:p>
        </p:txBody>
      </p:sp>
      <p:sp>
        <p:nvSpPr>
          <p:cNvPr id="201" name="- Perhaps the paper itself is to blame. Scientific methods evolve now at the speed of software; the skill most in demand among physicists, biologists, chemists, geologists, even anthropologists and research psychologists, is facility with programming languages and “data science” packages. And yet the basic means of communicating scientific results hasn’t changed for 400 years. Papers may be posted online, but they’re still text and pictures on a page.…"/>
          <p:cNvSpPr txBox="1"/>
          <p:nvPr/>
        </p:nvSpPr>
        <p:spPr>
          <a:xfrm>
            <a:off x="19049" y="3845771"/>
            <a:ext cx="12966701" cy="57816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sz="2600"/>
            </a:pPr>
            <a:r>
              <a:t> - Perhaps the paper itself is to blame. Scientific methods evolve now at the speed of software; the skill most in demand among physicists, biologists, chemists, geologists, even anthropologists and research psychologists, is facility with programming languages and “data science” packages. And yet the basic means of communicating scientific results hasn’t changed for 400 years. Papers may be posted online, but they’re still text and pictures on a page. </a:t>
            </a:r>
          </a:p>
          <a:p>
            <a:pPr algn="just">
              <a:defRPr sz="2600"/>
            </a:pPr>
            <a:r>
              <a:t>- The more sophisticated science becomes, the harder it is to communicate results. Papers today are longer than ever and full of jargon and symbols. They depend on chains of computer programs that generate data, and clean up data, and plot data, and run statistical models on data. These programs tend to be both so sloppily written and so central to the results that it’s contributed to a replication crisis, or put another way, a failure of the paper to perform its most basic task: to report what you’ve actually discovered, clearly enough that someone else can discover it for themselves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1 IMAGEN VALE MÁS QUE 1000 PALABRAS"/>
          <p:cNvSpPr txBox="1"/>
          <p:nvPr/>
        </p:nvSpPr>
        <p:spPr>
          <a:xfrm>
            <a:off x="957370" y="3796941"/>
            <a:ext cx="11090060" cy="21597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700"/>
            </a:lvl1pPr>
          </a:lstStyle>
          <a:p>
            <a:pPr/>
            <a:r>
              <a:t>1 IMAGEN VALE MÁS QUE 1000 PALABRAS </a:t>
            </a:r>
          </a:p>
        </p:txBody>
      </p:sp>
      <p:grpSp>
        <p:nvGrpSpPr>
          <p:cNvPr id="206" name="Grupo"/>
          <p:cNvGrpSpPr/>
          <p:nvPr/>
        </p:nvGrpSpPr>
        <p:grpSpPr>
          <a:xfrm>
            <a:off x="2536371" y="2447464"/>
            <a:ext cx="8393255" cy="5396607"/>
            <a:chOff x="0" y="0"/>
            <a:chExt cx="8393253" cy="5396605"/>
          </a:xfrm>
        </p:grpSpPr>
        <p:sp>
          <p:nvSpPr>
            <p:cNvPr id="204" name="Línea"/>
            <p:cNvSpPr/>
            <p:nvPr/>
          </p:nvSpPr>
          <p:spPr>
            <a:xfrm flipV="1">
              <a:off x="0" y="70908"/>
              <a:ext cx="8378361" cy="5254790"/>
            </a:xfrm>
            <a:prstGeom prst="line">
              <a:avLst/>
            </a:prstGeom>
            <a:noFill/>
            <a:ln w="177800" cap="flat">
              <a:solidFill>
                <a:srgbClr val="FF1F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05" name="Línea"/>
            <p:cNvSpPr/>
            <p:nvPr/>
          </p:nvSpPr>
          <p:spPr>
            <a:xfrm>
              <a:off x="334078" y="-1"/>
              <a:ext cx="8059176" cy="5396607"/>
            </a:xfrm>
            <a:prstGeom prst="line">
              <a:avLst/>
            </a:prstGeom>
            <a:noFill/>
            <a:ln w="177800" cap="flat">
              <a:solidFill>
                <a:srgbClr val="FF1F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2" grpId="1" fill="hold">
                                  <p:stCondLst>
                                    <p:cond delay="0"/>
                                  </p:stCondLst>
                                  <p:iterate type="el" backwards="0">
                                    <p:tmAbs val="0"/>
                                  </p:iterate>
                                  <p:childTnLst>
                                    <p:set>
                                      <p:cBhvr>
                                        <p:cTn id="6" fill="hold"/>
                                        <p:tgtEl>
                                          <p:spTgt spid="206"/>
                                        </p:tgtEl>
                                        <p:attrNameLst>
                                          <p:attrName>style.visibility</p:attrName>
                                        </p:attrNameLst>
                                      </p:cBhvr>
                                      <p:to>
                                        <p:strVal val="visible"/>
                                      </p:to>
                                    </p:set>
                                    <p:animEffect filter="wipe(down)" transition="in">
                                      <p:cBhvr>
                                        <p:cTn id="7" dur="25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6"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 porque el bottleneck de la performance …”"/>
          <p:cNvSpPr txBox="1"/>
          <p:nvPr/>
        </p:nvSpPr>
        <p:spPr>
          <a:xfrm>
            <a:off x="1316075" y="2012867"/>
            <a:ext cx="10372650" cy="18335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600"/>
            </a:lvl1pPr>
          </a:lstStyle>
          <a:p>
            <a:pPr/>
            <a:r>
              <a:t>“… porque el bottleneck de la performance …”</a:t>
            </a:r>
          </a:p>
        </p:txBody>
      </p:sp>
      <p:pic>
        <p:nvPicPr>
          <p:cNvPr id="209" name="Imagen" descr="Imagen"/>
          <p:cNvPicPr>
            <a:picLocks noChangeAspect="1"/>
          </p:cNvPicPr>
          <p:nvPr/>
        </p:nvPicPr>
        <p:blipFill>
          <a:blip r:embed="rId2">
            <a:extLst/>
          </a:blip>
          <a:stretch>
            <a:fillRect/>
          </a:stretch>
        </p:blipFill>
        <p:spPr>
          <a:xfrm>
            <a:off x="2921000" y="4890895"/>
            <a:ext cx="7162800" cy="49022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09"/>
                                        </p:tgtEl>
                                        <p:attrNameLst>
                                          <p:attrName>style.visibility</p:attrName>
                                        </p:attrNameLst>
                                      </p:cBhvr>
                                      <p:to>
                                        <p:strVal val="visible"/>
                                      </p:to>
                                    </p:set>
                                    <p:anim calcmode="lin" valueType="num">
                                      <p:cBhvr>
                                        <p:cTn id="7" dur="750" fill="hold"/>
                                        <p:tgtEl>
                                          <p:spTgt spid="209"/>
                                        </p:tgtEl>
                                        <p:attrNameLst>
                                          <p:attrName>ppt_w</p:attrName>
                                        </p:attrNameLst>
                                      </p:cBhvr>
                                      <p:tavLst>
                                        <p:tav tm="0">
                                          <p:val>
                                            <p:fltVal val="0"/>
                                          </p:val>
                                        </p:tav>
                                        <p:tav tm="100000">
                                          <p:val>
                                            <p:strVal val="#ppt_w"/>
                                          </p:val>
                                        </p:tav>
                                      </p:tavLst>
                                    </p:anim>
                                    <p:anim calcmode="lin" valueType="num">
                                      <p:cBhvr>
                                        <p:cTn id="8" dur="750" fill="hold"/>
                                        <p:tgtEl>
                                          <p:spTgt spid="20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9"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1" name="600_466005093.jpeg" descr="600_466005093.jpeg"/>
          <p:cNvPicPr>
            <a:picLocks noChangeAspect="1"/>
          </p:cNvPicPr>
          <p:nvPr/>
        </p:nvPicPr>
        <p:blipFill>
          <a:blip r:embed="rId3">
            <a:extLst/>
          </a:blip>
          <a:stretch>
            <a:fillRect/>
          </a:stretch>
        </p:blipFill>
        <p:spPr>
          <a:xfrm>
            <a:off x="3406670" y="3052747"/>
            <a:ext cx="5066812" cy="364810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PRINCIPIOS"/>
          <p:cNvSpPr txBox="1"/>
          <p:nvPr/>
        </p:nvSpPr>
        <p:spPr>
          <a:xfrm>
            <a:off x="4283230" y="347164"/>
            <a:ext cx="3911118" cy="13537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RINCIPIOS</a:t>
            </a:r>
          </a:p>
        </p:txBody>
      </p:sp>
      <p:sp>
        <p:nvSpPr>
          <p:cNvPr id="216" name="Polígono"/>
          <p:cNvSpPr/>
          <p:nvPr/>
        </p:nvSpPr>
        <p:spPr>
          <a:xfrm>
            <a:off x="3136111" y="1875805"/>
            <a:ext cx="6205357" cy="6009735"/>
          </a:xfrm>
          <a:prstGeom prst="pentagon">
            <a:avLst/>
          </a:prstGeom>
          <a:ln w="63500">
            <a:solidFill>
              <a:srgbClr val="000000">
                <a:alpha val="22000"/>
              </a:srgbClr>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17" name="PERSONAS"/>
          <p:cNvSpPr txBox="1"/>
          <p:nvPr/>
        </p:nvSpPr>
        <p:spPr>
          <a:xfrm>
            <a:off x="9245468" y="2897356"/>
            <a:ext cx="3725483" cy="13537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ERSONAS</a:t>
            </a:r>
          </a:p>
        </p:txBody>
      </p:sp>
      <p:sp>
        <p:nvSpPr>
          <p:cNvPr id="218" name="PREPARACIÓN"/>
          <p:cNvSpPr txBox="1"/>
          <p:nvPr/>
        </p:nvSpPr>
        <p:spPr>
          <a:xfrm>
            <a:off x="7964115" y="7698378"/>
            <a:ext cx="4762895" cy="13537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REPARACIÓN</a:t>
            </a:r>
          </a:p>
        </p:txBody>
      </p:sp>
      <p:sp>
        <p:nvSpPr>
          <p:cNvPr id="219" name="PUESTA…"/>
          <p:cNvSpPr txBox="1"/>
          <p:nvPr/>
        </p:nvSpPr>
        <p:spPr>
          <a:xfrm>
            <a:off x="417346" y="7123671"/>
            <a:ext cx="3563786" cy="20908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UESTA </a:t>
            </a:r>
          </a:p>
          <a:p>
            <a:pPr>
              <a:defRPr sz="4700"/>
            </a:pPr>
            <a:r>
              <a:t>EN ESCENA</a:t>
            </a:r>
          </a:p>
        </p:txBody>
      </p:sp>
      <p:sp>
        <p:nvSpPr>
          <p:cNvPr id="220" name="PAUSAS"/>
          <p:cNvSpPr txBox="1"/>
          <p:nvPr/>
        </p:nvSpPr>
        <p:spPr>
          <a:xfrm>
            <a:off x="103964" y="3019550"/>
            <a:ext cx="2852218" cy="13537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AUSAS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Preparación"/>
          <p:cNvSpPr txBox="1"/>
          <p:nvPr>
            <p:ph type="title"/>
          </p:nvPr>
        </p:nvSpPr>
        <p:spPr>
          <a:prstGeom prst="rect">
            <a:avLst/>
          </a:prstGeom>
        </p:spPr>
        <p:txBody>
          <a:bodyPr/>
          <a:lstStyle/>
          <a:p>
            <a:pPr/>
            <a:r>
              <a:t>Preparación</a:t>
            </a:r>
          </a:p>
        </p:txBody>
      </p:sp>
      <p:pic>
        <p:nvPicPr>
          <p:cNvPr id="223" name="Imagen" descr="Imagen"/>
          <p:cNvPicPr>
            <a:picLocks noChangeAspect="1"/>
          </p:cNvPicPr>
          <p:nvPr/>
        </p:nvPicPr>
        <p:blipFill>
          <a:blip r:embed="rId2">
            <a:extLst/>
          </a:blip>
          <a:stretch>
            <a:fillRect/>
          </a:stretch>
        </p:blipFill>
        <p:spPr>
          <a:xfrm>
            <a:off x="1135580" y="2248727"/>
            <a:ext cx="10733640" cy="7504049"/>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Estructura"/>
          <p:cNvSpPr txBox="1"/>
          <p:nvPr>
            <p:ph type="title"/>
          </p:nvPr>
        </p:nvSpPr>
        <p:spPr>
          <a:xfrm>
            <a:off x="952500" y="-137188"/>
            <a:ext cx="11099800" cy="2159001"/>
          </a:xfrm>
          <a:prstGeom prst="rect">
            <a:avLst/>
          </a:prstGeom>
        </p:spPr>
        <p:txBody>
          <a:bodyPr/>
          <a:lstStyle/>
          <a:p>
            <a:pPr/>
            <a:r>
              <a:t>Estructura</a:t>
            </a:r>
          </a:p>
        </p:txBody>
      </p:sp>
      <p:pic>
        <p:nvPicPr>
          <p:cNvPr id="226" name="Imagen" descr="Imagen"/>
          <p:cNvPicPr>
            <a:picLocks noChangeAspect="1"/>
          </p:cNvPicPr>
          <p:nvPr/>
        </p:nvPicPr>
        <p:blipFill>
          <a:blip r:embed="rId2">
            <a:extLst/>
          </a:blip>
          <a:stretch>
            <a:fillRect/>
          </a:stretch>
        </p:blipFill>
        <p:spPr>
          <a:xfrm>
            <a:off x="1145410" y="2154308"/>
            <a:ext cx="11099801" cy="758909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9" name="Imagen" descr="Imagen"/>
          <p:cNvPicPr>
            <a:picLocks noChangeAspect="1"/>
          </p:cNvPicPr>
          <p:nvPr/>
        </p:nvPicPr>
        <p:blipFill>
          <a:blip r:embed="rId2">
            <a:extLst/>
          </a:blip>
          <a:stretch>
            <a:fillRect/>
          </a:stretch>
        </p:blipFill>
        <p:spPr>
          <a:xfrm>
            <a:off x="-4450" y="4649044"/>
            <a:ext cx="4133698" cy="5117083"/>
          </a:xfrm>
          <a:prstGeom prst="rect">
            <a:avLst/>
          </a:prstGeom>
          <a:ln w="12700">
            <a:miter lim="400000"/>
          </a:ln>
        </p:spPr>
      </p:pic>
      <p:pic>
        <p:nvPicPr>
          <p:cNvPr id="130" name="Imagen" descr="Imagen"/>
          <p:cNvPicPr>
            <a:picLocks noChangeAspect="1"/>
          </p:cNvPicPr>
          <p:nvPr/>
        </p:nvPicPr>
        <p:blipFill>
          <a:blip r:embed="rId3">
            <a:extLst/>
          </a:blip>
          <a:stretch>
            <a:fillRect/>
          </a:stretch>
        </p:blipFill>
        <p:spPr>
          <a:xfrm>
            <a:off x="4088310" y="-14071"/>
            <a:ext cx="8972817" cy="688624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4" grpId="1" fill="hold">
                                  <p:stCondLst>
                                    <p:cond delay="0"/>
                                  </p:stCondLst>
                                  <p:iterate type="el" backwards="0">
                                    <p:tmAbs val="0"/>
                                  </p:iterate>
                                  <p:childTnLst>
                                    <p:set>
                                      <p:cBhvr>
                                        <p:cTn id="6" fill="hold"/>
                                        <p:tgtEl>
                                          <p:spTgt spid="130"/>
                                        </p:tgtEl>
                                        <p:attrNameLst>
                                          <p:attrName>style.visibility</p:attrName>
                                        </p:attrNameLst>
                                      </p:cBhvr>
                                      <p:to>
                                        <p:strVal val="visible"/>
                                      </p:to>
                                    </p:set>
                                    <p:animEffect filter="box(out)" transition="in">
                                      <p:cBhvr>
                                        <p:cTn id="7"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0" grpId="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8" name="84cee1006a4fcf16a7893a1e463632df2e354a7f2b.jpg" descr="84cee1006a4fcf16a7893a1e463632df2e354a7f2b.jpg"/>
          <p:cNvPicPr>
            <a:picLocks noChangeAspect="1"/>
          </p:cNvPicPr>
          <p:nvPr/>
        </p:nvPicPr>
        <p:blipFill>
          <a:blip r:embed="rId2">
            <a:extLst/>
          </a:blip>
          <a:stretch>
            <a:fillRect/>
          </a:stretch>
        </p:blipFill>
        <p:spPr>
          <a:xfrm>
            <a:off x="0" y="0"/>
            <a:ext cx="13004801" cy="975360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0" name="Imagen" descr="Imagen"/>
          <p:cNvPicPr>
            <a:picLocks noChangeAspect="1"/>
          </p:cNvPicPr>
          <p:nvPr/>
        </p:nvPicPr>
        <p:blipFill>
          <a:blip r:embed="rId2">
            <a:extLst/>
          </a:blip>
          <a:stretch>
            <a:fillRect/>
          </a:stretch>
        </p:blipFill>
        <p:spPr>
          <a:xfrm>
            <a:off x="-97805" y="-21449"/>
            <a:ext cx="13200410" cy="4861231"/>
          </a:xfrm>
          <a:prstGeom prst="rect">
            <a:avLst/>
          </a:prstGeom>
          <a:ln w="12700">
            <a:miter lim="400000"/>
          </a:ln>
        </p:spPr>
      </p:pic>
      <p:sp>
        <p:nvSpPr>
          <p:cNvPr id="231" name="Rectángulo"/>
          <p:cNvSpPr/>
          <p:nvPr/>
        </p:nvSpPr>
        <p:spPr>
          <a:xfrm>
            <a:off x="11242305" y="2079481"/>
            <a:ext cx="1995439" cy="2685342"/>
          </a:xfrm>
          <a:prstGeom prst="rect">
            <a:avLst/>
          </a:prstGeom>
          <a:solidFill>
            <a:srgbClr val="000000"/>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32" name="……."/>
          <p:cNvSpPr txBox="1"/>
          <p:nvPr/>
        </p:nvSpPr>
        <p:spPr>
          <a:xfrm>
            <a:off x="11333981" y="2422171"/>
            <a:ext cx="80863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4"/>
                </a:solidFill>
              </a:defRPr>
            </a:lvl1pPr>
          </a:lstStyle>
          <a:p>
            <a:pPr/>
            <a:r>
              <a:t>…….</a:t>
            </a:r>
          </a:p>
        </p:txBody>
      </p:sp>
      <p:sp>
        <p:nvSpPr>
          <p:cNvPr id="233" name="……."/>
          <p:cNvSpPr txBox="1"/>
          <p:nvPr/>
        </p:nvSpPr>
        <p:spPr>
          <a:xfrm>
            <a:off x="11333981" y="3191623"/>
            <a:ext cx="808636"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4"/>
                </a:solidFill>
              </a:defRPr>
            </a:lvl1pPr>
          </a:lstStyle>
          <a:p>
            <a:pPr/>
            <a:r>
              <a:t>…….</a:t>
            </a:r>
          </a:p>
        </p:txBody>
      </p:sp>
      <p:sp>
        <p:nvSpPr>
          <p:cNvPr id="234" name="……."/>
          <p:cNvSpPr txBox="1"/>
          <p:nvPr/>
        </p:nvSpPr>
        <p:spPr>
          <a:xfrm>
            <a:off x="11333981" y="4078239"/>
            <a:ext cx="80863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4"/>
                </a:solidFill>
              </a:defRPr>
            </a:lvl1pPr>
          </a:lstStyle>
          <a:p>
            <a:pPr/>
            <a:r>
              <a:t>…….</a:t>
            </a:r>
          </a:p>
        </p:txBody>
      </p:sp>
      <p:grpSp>
        <p:nvGrpSpPr>
          <p:cNvPr id="237" name="Grupo"/>
          <p:cNvGrpSpPr/>
          <p:nvPr/>
        </p:nvGrpSpPr>
        <p:grpSpPr>
          <a:xfrm>
            <a:off x="10095972" y="4856672"/>
            <a:ext cx="2765985" cy="2460250"/>
            <a:chOff x="0" y="0"/>
            <a:chExt cx="2765983" cy="2460249"/>
          </a:xfrm>
        </p:grpSpPr>
        <p:sp>
          <p:nvSpPr>
            <p:cNvPr id="235" name="Flecha"/>
            <p:cNvSpPr/>
            <p:nvPr/>
          </p:nvSpPr>
          <p:spPr>
            <a:xfrm rot="16201448">
              <a:off x="1208113" y="450841"/>
              <a:ext cx="1647140" cy="745771"/>
            </a:xfrm>
            <a:prstGeom prst="rightArrow">
              <a:avLst>
                <a:gd name="adj1" fmla="val 32000"/>
                <a:gd name="adj2" fmla="val 108988"/>
              </a:avLst>
            </a:prstGeom>
            <a:solidFill>
              <a:srgbClr val="000000"/>
            </a:solidFill>
            <a:ln w="12700" cap="flat">
              <a:noFill/>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sp>
          <p:nvSpPr>
            <p:cNvPr id="236" name="pos. 2020"/>
            <p:cNvSpPr txBox="1"/>
            <p:nvPr/>
          </p:nvSpPr>
          <p:spPr>
            <a:xfrm>
              <a:off x="0" y="1664394"/>
              <a:ext cx="2765984" cy="7958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600"/>
              </a:lvl1pPr>
            </a:lstStyle>
            <a:p>
              <a:pPr/>
              <a:r>
                <a:t>pos. 2020</a:t>
              </a:r>
            </a:p>
          </p:txBody>
        </p:sp>
      </p:grpSp>
      <p:sp>
        <p:nvSpPr>
          <p:cNvPr id="238" name="3"/>
          <p:cNvSpPr txBox="1"/>
          <p:nvPr/>
        </p:nvSpPr>
        <p:spPr>
          <a:xfrm>
            <a:off x="5491968" y="4814355"/>
            <a:ext cx="2515109" cy="52595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0">
                <a:solidFill>
                  <a:schemeClr val="accent5">
                    <a:hueOff val="-82419"/>
                    <a:satOff val="-9513"/>
                    <a:lumOff val="-16343"/>
                  </a:schemeClr>
                </a:solidFill>
              </a:defRPr>
            </a:lvl1pPr>
          </a:lstStyle>
          <a:p>
            <a:pPr/>
            <a:r>
              <a:t>3</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237"/>
                                        </p:tgtEl>
                                        <p:attrNameLst>
                                          <p:attrName>style.visibility</p:attrName>
                                        </p:attrNameLst>
                                      </p:cBhvr>
                                      <p:to>
                                        <p:strVal val="visible"/>
                                      </p:to>
                                    </p:set>
                                    <p:anim calcmode="lin" valueType="num">
                                      <p:cBhvr>
                                        <p:cTn id="7" dur="1000" fill="hold"/>
                                        <p:tgtEl>
                                          <p:spTgt spid="237"/>
                                        </p:tgtEl>
                                        <p:attrNameLst>
                                          <p:attrName>ppt_x</p:attrName>
                                        </p:attrNameLst>
                                      </p:cBhvr>
                                      <p:tavLst>
                                        <p:tav tm="0">
                                          <p:val>
                                            <p:strVal val="#ppt_x"/>
                                          </p:val>
                                        </p:tav>
                                        <p:tav tm="100000">
                                          <p:val>
                                            <p:strVal val="#ppt_x"/>
                                          </p:val>
                                        </p:tav>
                                      </p:tavLst>
                                    </p:anim>
                                    <p:anim calcmode="lin" valueType="num">
                                      <p:cBhvr>
                                        <p:cTn id="8" dur="1000" fill="hold"/>
                                        <p:tgtEl>
                                          <p:spTgt spid="2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2" grpId="2" fill="hold">
                                  <p:stCondLst>
                                    <p:cond delay="0"/>
                                  </p:stCondLst>
                                  <p:iterate type="el" backwards="0">
                                    <p:tmAbs val="0"/>
                                  </p:iterate>
                                  <p:childTnLst>
                                    <p:set>
                                      <p:cBhvr>
                                        <p:cTn id="12" fill="hold"/>
                                        <p:tgtEl>
                                          <p:spTgt spid="238"/>
                                        </p:tgtEl>
                                        <p:attrNameLst>
                                          <p:attrName>style.visibility</p:attrName>
                                        </p:attrNameLst>
                                      </p:cBhvr>
                                      <p:to>
                                        <p:strVal val="visible"/>
                                      </p:to>
                                    </p:set>
                                    <p:animEffect filter="wipe(down)" transition="in">
                                      <p:cBhvr>
                                        <p:cTn id="13" dur="25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7" grpId="1"/>
      <p:bldP build="whole" bldLvl="1" animBg="1" rev="0" advAuto="0" spid="238" grpId="2"/>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0" name="1570034448_archive_matanza_2.jpeg" descr="1570034448_archive_matanza_2.jpeg"/>
          <p:cNvPicPr>
            <a:picLocks noChangeAspect="1"/>
          </p:cNvPicPr>
          <p:nvPr/>
        </p:nvPicPr>
        <p:blipFill>
          <a:blip r:embed="rId2">
            <a:extLst/>
          </a:blip>
          <a:stretch>
            <a:fillRect/>
          </a:stretch>
        </p:blipFill>
        <p:spPr>
          <a:xfrm>
            <a:off x="-1" y="-523701"/>
            <a:ext cx="13004801" cy="1040384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2" name="normas-de-estilo-al-redactar-el-resumen-ejecutivo-de-tu-plan-de-negocio.jpg" descr="normas-de-estilo-al-redactar-el-resumen-ejecutivo-de-tu-plan-de-negocio.jpg"/>
          <p:cNvPicPr>
            <a:picLocks noChangeAspect="1"/>
          </p:cNvPicPr>
          <p:nvPr/>
        </p:nvPicPr>
        <p:blipFill>
          <a:blip r:embed="rId2">
            <a:extLst/>
          </a:blip>
          <a:stretch>
            <a:fillRect/>
          </a:stretch>
        </p:blipFill>
        <p:spPr>
          <a:xfrm>
            <a:off x="-1411236" y="-1"/>
            <a:ext cx="14630401" cy="9753601"/>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4" name="600_466005093.jpeg" descr="600_466005093.jpeg"/>
          <p:cNvPicPr>
            <a:picLocks noChangeAspect="1"/>
          </p:cNvPicPr>
          <p:nvPr/>
        </p:nvPicPr>
        <p:blipFill>
          <a:blip r:embed="rId3">
            <a:extLst/>
          </a:blip>
          <a:stretch>
            <a:fillRect/>
          </a:stretch>
        </p:blipFill>
        <p:spPr>
          <a:xfrm>
            <a:off x="3406670" y="3052747"/>
            <a:ext cx="5066812" cy="3648106"/>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PRINCIPIOS"/>
          <p:cNvSpPr txBox="1"/>
          <p:nvPr/>
        </p:nvSpPr>
        <p:spPr>
          <a:xfrm>
            <a:off x="4283230" y="347164"/>
            <a:ext cx="3911118" cy="13537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RINCIPIOS</a:t>
            </a:r>
          </a:p>
        </p:txBody>
      </p:sp>
      <p:sp>
        <p:nvSpPr>
          <p:cNvPr id="249" name="Polígono"/>
          <p:cNvSpPr/>
          <p:nvPr/>
        </p:nvSpPr>
        <p:spPr>
          <a:xfrm>
            <a:off x="3136111" y="1875805"/>
            <a:ext cx="6205357" cy="6009735"/>
          </a:xfrm>
          <a:prstGeom prst="pentagon">
            <a:avLst/>
          </a:prstGeom>
          <a:ln w="63500">
            <a:solidFill>
              <a:srgbClr val="000000">
                <a:alpha val="22000"/>
              </a:srgbClr>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50" name="PERSONAS"/>
          <p:cNvSpPr txBox="1"/>
          <p:nvPr/>
        </p:nvSpPr>
        <p:spPr>
          <a:xfrm>
            <a:off x="9245468" y="2897356"/>
            <a:ext cx="3725483" cy="13537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ERSONAS</a:t>
            </a:r>
          </a:p>
        </p:txBody>
      </p:sp>
      <p:sp>
        <p:nvSpPr>
          <p:cNvPr id="251" name="PREPARACIÓN"/>
          <p:cNvSpPr txBox="1"/>
          <p:nvPr/>
        </p:nvSpPr>
        <p:spPr>
          <a:xfrm>
            <a:off x="7964115" y="7698378"/>
            <a:ext cx="4762895" cy="13537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REPARACIÓN</a:t>
            </a:r>
          </a:p>
        </p:txBody>
      </p:sp>
      <p:sp>
        <p:nvSpPr>
          <p:cNvPr id="252" name="PUESTA…"/>
          <p:cNvSpPr txBox="1"/>
          <p:nvPr/>
        </p:nvSpPr>
        <p:spPr>
          <a:xfrm>
            <a:off x="417346" y="7123671"/>
            <a:ext cx="3563786" cy="20908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UESTA </a:t>
            </a:r>
          </a:p>
          <a:p>
            <a:pPr>
              <a:defRPr sz="4700"/>
            </a:pPr>
            <a:r>
              <a:t>EN ESCENA</a:t>
            </a:r>
          </a:p>
        </p:txBody>
      </p:sp>
      <p:sp>
        <p:nvSpPr>
          <p:cNvPr id="253" name="PAUSAS"/>
          <p:cNvSpPr txBox="1"/>
          <p:nvPr/>
        </p:nvSpPr>
        <p:spPr>
          <a:xfrm>
            <a:off x="103964" y="3019550"/>
            <a:ext cx="2852218" cy="13537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AUSAS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Contacto visual"/>
          <p:cNvSpPr txBox="1"/>
          <p:nvPr>
            <p:ph type="title"/>
          </p:nvPr>
        </p:nvSpPr>
        <p:spPr>
          <a:prstGeom prst="rect">
            <a:avLst/>
          </a:prstGeom>
        </p:spPr>
        <p:txBody>
          <a:bodyPr/>
          <a:lstStyle/>
          <a:p>
            <a:pPr lvl="8"/>
            <a:r>
              <a:t>Contacto visual</a:t>
            </a:r>
          </a:p>
        </p:txBody>
      </p:sp>
      <p:pic>
        <p:nvPicPr>
          <p:cNvPr id="256" name="Imagen" descr="Imagen"/>
          <p:cNvPicPr>
            <a:picLocks noChangeAspect="1"/>
          </p:cNvPicPr>
          <p:nvPr/>
        </p:nvPicPr>
        <p:blipFill>
          <a:blip r:embed="rId2">
            <a:extLst/>
          </a:blip>
          <a:stretch>
            <a:fillRect/>
          </a:stretch>
        </p:blipFill>
        <p:spPr>
          <a:xfrm>
            <a:off x="952500" y="2279886"/>
            <a:ext cx="11099800" cy="7497369"/>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Movimiento escénico"/>
          <p:cNvSpPr txBox="1"/>
          <p:nvPr>
            <p:ph type="title"/>
          </p:nvPr>
        </p:nvSpPr>
        <p:spPr>
          <a:xfrm>
            <a:off x="952500" y="-232667"/>
            <a:ext cx="11099800" cy="2159001"/>
          </a:xfrm>
          <a:prstGeom prst="rect">
            <a:avLst/>
          </a:prstGeom>
        </p:spPr>
        <p:txBody>
          <a:bodyPr/>
          <a:lstStyle/>
          <a:p>
            <a:pPr/>
            <a:r>
              <a:t>Movimiento escénico</a:t>
            </a:r>
          </a:p>
        </p:txBody>
      </p:sp>
      <p:pic>
        <p:nvPicPr>
          <p:cNvPr id="259" name="charlas-TED.jpg" descr="charlas-TED.jpg"/>
          <p:cNvPicPr>
            <a:picLocks noChangeAspect="1"/>
          </p:cNvPicPr>
          <p:nvPr/>
        </p:nvPicPr>
        <p:blipFill>
          <a:blip r:embed="rId2">
            <a:extLst/>
          </a:blip>
          <a:stretch>
            <a:fillRect/>
          </a:stretch>
        </p:blipFill>
        <p:spPr>
          <a:xfrm>
            <a:off x="0" y="1717936"/>
            <a:ext cx="13004801" cy="8656322"/>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1" name="600_466005093.jpeg" descr="600_466005093.jpeg"/>
          <p:cNvPicPr>
            <a:picLocks noChangeAspect="1"/>
          </p:cNvPicPr>
          <p:nvPr/>
        </p:nvPicPr>
        <p:blipFill>
          <a:blip r:embed="rId3">
            <a:extLst/>
          </a:blip>
          <a:stretch>
            <a:fillRect/>
          </a:stretch>
        </p:blipFill>
        <p:spPr>
          <a:xfrm>
            <a:off x="3406670" y="3052747"/>
            <a:ext cx="5066812" cy="3648106"/>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PRINCIPIOS"/>
          <p:cNvSpPr txBox="1"/>
          <p:nvPr/>
        </p:nvSpPr>
        <p:spPr>
          <a:xfrm>
            <a:off x="4283230" y="347164"/>
            <a:ext cx="3911118" cy="13537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RINCIPIOS</a:t>
            </a:r>
          </a:p>
        </p:txBody>
      </p:sp>
      <p:sp>
        <p:nvSpPr>
          <p:cNvPr id="266" name="Polígono"/>
          <p:cNvSpPr/>
          <p:nvPr/>
        </p:nvSpPr>
        <p:spPr>
          <a:xfrm>
            <a:off x="3136111" y="1875805"/>
            <a:ext cx="6205357" cy="6009735"/>
          </a:xfrm>
          <a:prstGeom prst="pentagon">
            <a:avLst/>
          </a:prstGeom>
          <a:ln w="63500">
            <a:solidFill>
              <a:srgbClr val="000000">
                <a:alpha val="22000"/>
              </a:srgbClr>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67" name="PERSONAS"/>
          <p:cNvSpPr txBox="1"/>
          <p:nvPr/>
        </p:nvSpPr>
        <p:spPr>
          <a:xfrm>
            <a:off x="9245468" y="2897356"/>
            <a:ext cx="3725483" cy="13537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ERSONAS</a:t>
            </a:r>
          </a:p>
        </p:txBody>
      </p:sp>
      <p:sp>
        <p:nvSpPr>
          <p:cNvPr id="268" name="PREPARACIÓN"/>
          <p:cNvSpPr txBox="1"/>
          <p:nvPr/>
        </p:nvSpPr>
        <p:spPr>
          <a:xfrm>
            <a:off x="7964115" y="7698378"/>
            <a:ext cx="4762895" cy="13537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REPARACIÓN</a:t>
            </a:r>
          </a:p>
        </p:txBody>
      </p:sp>
      <p:sp>
        <p:nvSpPr>
          <p:cNvPr id="269" name="PUESTA…"/>
          <p:cNvSpPr txBox="1"/>
          <p:nvPr/>
        </p:nvSpPr>
        <p:spPr>
          <a:xfrm>
            <a:off x="417346" y="7123671"/>
            <a:ext cx="3563786" cy="20908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UESTA </a:t>
            </a:r>
          </a:p>
          <a:p>
            <a:pPr>
              <a:defRPr sz="4700"/>
            </a:pPr>
            <a:r>
              <a:t>EN ESCENA</a:t>
            </a:r>
          </a:p>
        </p:txBody>
      </p:sp>
      <p:sp>
        <p:nvSpPr>
          <p:cNvPr id="270" name="PAUSAS"/>
          <p:cNvSpPr txBox="1"/>
          <p:nvPr/>
        </p:nvSpPr>
        <p:spPr>
          <a:xfrm>
            <a:off x="103964" y="3019550"/>
            <a:ext cx="2852218" cy="13537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pPr>
            <a:r>
              <a:rPr sz="8300">
                <a:solidFill>
                  <a:schemeClr val="accent5">
                    <a:hueOff val="-82419"/>
                    <a:satOff val="-9513"/>
                    <a:lumOff val="-16343"/>
                  </a:schemeClr>
                </a:solidFill>
              </a:rPr>
              <a:t>P</a:t>
            </a:r>
            <a:r>
              <a:t>AUSAS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2" name="CRISTIANO.jpg" descr="CRISTIANO.jpg"/>
          <p:cNvPicPr>
            <a:picLocks noChangeAspect="1"/>
          </p:cNvPicPr>
          <p:nvPr/>
        </p:nvPicPr>
        <p:blipFill>
          <a:blip r:embed="rId2">
            <a:extLst/>
          </a:blip>
          <a:stretch>
            <a:fillRect/>
          </a:stretch>
        </p:blipFill>
        <p:spPr>
          <a:xfrm>
            <a:off x="4499099" y="3219867"/>
            <a:ext cx="9990110" cy="6660073"/>
          </a:xfrm>
          <a:prstGeom prst="rect">
            <a:avLst/>
          </a:prstGeom>
          <a:ln w="12700">
            <a:miter lim="400000"/>
          </a:ln>
        </p:spPr>
      </p:pic>
      <p:pic>
        <p:nvPicPr>
          <p:cNvPr id="133" name="Imagen" descr="Imagen"/>
          <p:cNvPicPr>
            <a:picLocks noChangeAspect="1"/>
          </p:cNvPicPr>
          <p:nvPr/>
        </p:nvPicPr>
        <p:blipFill>
          <a:blip r:embed="rId3">
            <a:extLst/>
          </a:blip>
          <a:stretch>
            <a:fillRect/>
          </a:stretch>
        </p:blipFill>
        <p:spPr>
          <a:xfrm>
            <a:off x="-1400371" y="-55741"/>
            <a:ext cx="7165954" cy="464526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32"/>
                                        </p:tgtEl>
                                        <p:attrNameLst>
                                          <p:attrName>style.visibility</p:attrName>
                                        </p:attrNameLst>
                                      </p:cBhvr>
                                      <p:to>
                                        <p:strVal val="visible"/>
                                      </p:to>
                                    </p:set>
                                    <p:anim calcmode="lin" valueType="num">
                                      <p:cBhvr>
                                        <p:cTn id="7" dur="1500" fill="hold"/>
                                        <p:tgtEl>
                                          <p:spTgt spid="132"/>
                                        </p:tgtEl>
                                        <p:attrNameLst>
                                          <p:attrName>ppt_x</p:attrName>
                                        </p:attrNameLst>
                                      </p:cBhvr>
                                      <p:tavLst>
                                        <p:tav tm="0">
                                          <p:val>
                                            <p:strVal val="#ppt_x"/>
                                          </p:val>
                                        </p:tav>
                                        <p:tav tm="100000">
                                          <p:val>
                                            <p:strVal val="#ppt_x"/>
                                          </p:val>
                                        </p:tav>
                                      </p:tavLst>
                                    </p:anim>
                                    <p:anim calcmode="lin" valueType="num">
                                      <p:cBhvr>
                                        <p:cTn id="8" dur="1500" fill="hold"/>
                                        <p:tgtEl>
                                          <p:spTgt spid="1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2" grpId="1"/>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Pausas"/>
          <p:cNvSpPr txBox="1"/>
          <p:nvPr>
            <p:ph type="title"/>
          </p:nvPr>
        </p:nvSpPr>
        <p:spPr>
          <a:prstGeom prst="rect">
            <a:avLst/>
          </a:prstGeom>
        </p:spPr>
        <p:txBody>
          <a:bodyPr/>
          <a:lstStyle/>
          <a:p>
            <a:pPr/>
            <a:r>
              <a:t>Pausas</a:t>
            </a:r>
          </a:p>
        </p:txBody>
      </p:sp>
      <p:pic>
        <p:nvPicPr>
          <p:cNvPr id="273" name="Imagen" descr="Imagen"/>
          <p:cNvPicPr>
            <a:picLocks noChangeAspect="1"/>
          </p:cNvPicPr>
          <p:nvPr/>
        </p:nvPicPr>
        <p:blipFill>
          <a:blip r:embed="rId2">
            <a:extLst/>
          </a:blip>
          <a:stretch>
            <a:fillRect/>
          </a:stretch>
        </p:blipFill>
        <p:spPr>
          <a:xfrm>
            <a:off x="1390650" y="3867150"/>
            <a:ext cx="10223500" cy="3746500"/>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Muletillas"/>
          <p:cNvSpPr txBox="1"/>
          <p:nvPr>
            <p:ph type="title"/>
          </p:nvPr>
        </p:nvSpPr>
        <p:spPr>
          <a:prstGeom prst="rect">
            <a:avLst/>
          </a:prstGeom>
        </p:spPr>
        <p:txBody>
          <a:bodyPr/>
          <a:lstStyle/>
          <a:p>
            <a:pPr/>
            <a:r>
              <a:t>Muletillas</a:t>
            </a:r>
          </a:p>
        </p:txBody>
      </p:sp>
      <p:pic>
        <p:nvPicPr>
          <p:cNvPr id="276" name="Imagen" descr="Imagen"/>
          <p:cNvPicPr>
            <a:picLocks noChangeAspect="1"/>
          </p:cNvPicPr>
          <p:nvPr/>
        </p:nvPicPr>
        <p:blipFill>
          <a:blip r:embed="rId2">
            <a:extLst/>
          </a:blip>
          <a:stretch>
            <a:fillRect/>
          </a:stretch>
        </p:blipFill>
        <p:spPr>
          <a:xfrm>
            <a:off x="2115376" y="3183049"/>
            <a:ext cx="10938086" cy="629541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8" name="gracias.jpg" descr="gracias.jpg"/>
          <p:cNvPicPr>
            <a:picLocks noChangeAspect="1"/>
          </p:cNvPicPr>
          <p:nvPr/>
        </p:nvPicPr>
        <p:blipFill>
          <a:blip r:embed="rId2">
            <a:extLst/>
          </a:blip>
          <a:stretch>
            <a:fillRect/>
          </a:stretch>
        </p:blipFill>
        <p:spPr>
          <a:xfrm>
            <a:off x="-1830797" y="-508000"/>
            <a:ext cx="16666394" cy="11110929"/>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5" name="Imagen" descr="Imagen"/>
          <p:cNvPicPr>
            <a:picLocks noChangeAspect="1"/>
          </p:cNvPicPr>
          <p:nvPr/>
        </p:nvPicPr>
        <p:blipFill>
          <a:blip r:embed="rId2">
            <a:extLst/>
          </a:blip>
          <a:stretch>
            <a:fillRect/>
          </a:stretch>
        </p:blipFill>
        <p:spPr>
          <a:xfrm>
            <a:off x="-16396" y="4197923"/>
            <a:ext cx="3492501" cy="5651501"/>
          </a:xfrm>
          <a:prstGeom prst="rect">
            <a:avLst/>
          </a:prstGeom>
          <a:ln w="12700">
            <a:miter lim="400000"/>
          </a:ln>
        </p:spPr>
      </p:pic>
      <p:pic>
        <p:nvPicPr>
          <p:cNvPr id="136" name="Imagen" descr="Imagen"/>
          <p:cNvPicPr>
            <a:picLocks noChangeAspect="1"/>
          </p:cNvPicPr>
          <p:nvPr/>
        </p:nvPicPr>
        <p:blipFill>
          <a:blip r:embed="rId3">
            <a:extLst/>
          </a:blip>
          <a:stretch>
            <a:fillRect/>
          </a:stretch>
        </p:blipFill>
        <p:spPr>
          <a:xfrm>
            <a:off x="3457231" y="-20182"/>
            <a:ext cx="9588490" cy="773994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9" presetID="15" grpId="1" fill="hold">
                                  <p:stCondLst>
                                    <p:cond delay="0"/>
                                  </p:stCondLst>
                                  <p:iterate type="el" backwards="0">
                                    <p:tmAbs val="0"/>
                                  </p:iterate>
                                  <p:childTnLst>
                                    <p:set>
                                      <p:cBhvr>
                                        <p:cTn id="6" fill="hold"/>
                                        <p:tgtEl>
                                          <p:spTgt spid="136"/>
                                        </p:tgtEl>
                                        <p:attrNameLst>
                                          <p:attrName>style.visibility</p:attrName>
                                        </p:attrNameLst>
                                      </p:cBhvr>
                                      <p:to>
                                        <p:strVal val="visible"/>
                                      </p:to>
                                    </p:set>
                                    <p:anim calcmode="lin" valueType="num">
                                      <p:cBhvr>
                                        <p:cTn id="7" dur="500" fill="hold"/>
                                        <p:tgtEl>
                                          <p:spTgt spid="136"/>
                                        </p:tgtEl>
                                        <p:attrNameLst>
                                          <p:attrName>ppt_w</p:attrName>
                                        </p:attrNameLst>
                                      </p:cBhvr>
                                      <p:tavLst>
                                        <p:tav tm="0">
                                          <p:val>
                                            <p:fltVal val="0"/>
                                          </p:val>
                                        </p:tav>
                                        <p:tav tm="100000">
                                          <p:val>
                                            <p:strVal val="#ppt_w"/>
                                          </p:val>
                                        </p:tav>
                                      </p:tavLst>
                                    </p:anim>
                                    <p:anim calcmode="lin" valueType="num">
                                      <p:cBhvr>
                                        <p:cTn id="8" dur="500" fill="hold"/>
                                        <p:tgtEl>
                                          <p:spTgt spid="136"/>
                                        </p:tgtEl>
                                        <p:attrNameLst>
                                          <p:attrName>ppt_h</p:attrName>
                                        </p:attrNameLst>
                                      </p:cBhvr>
                                      <p:tavLst>
                                        <p:tav tm="0">
                                          <p:val>
                                            <p:fltVal val="0"/>
                                          </p:val>
                                        </p:tav>
                                        <p:tav tm="100000">
                                          <p:val>
                                            <p:strVal val="#ppt_h"/>
                                          </p:val>
                                        </p:tav>
                                      </p:tavLst>
                                    </p:anim>
                                    <p:anim calcmode="lin" valueType="num">
                                      <p:cBhvr>
                                        <p:cTn id="9" dur="500" fill="hold"/>
                                        <p:tgtEl>
                                          <p:spTgt spid="136"/>
                                        </p:tgtEl>
                                        <p:attrNameLst>
                                          <p:attrName>ppt_x</p:attrName>
                                        </p:attrNameLst>
                                      </p:cBhvr>
                                      <p:tavLst>
                                        <p:tav tm="0" fmla="#ppt_x+(cos(-2*pi*(1-$))*-#ppt_x-sin(-2*pi*(1-$))*(1-#ppt_y))*(1-$)">
                                          <p:val>
                                            <p:fltVal val="0"/>
                                          </p:val>
                                        </p:tav>
                                        <p:tav tm="100000">
                                          <p:val>
                                            <p:fltVal val="1"/>
                                          </p:val>
                                        </p:tav>
                                      </p:tavLst>
                                    </p:anim>
                                    <p:anim calcmode="lin" valueType="num">
                                      <p:cBhvr>
                                        <p:cTn id="10" dur="500" fill="hold"/>
                                        <p:tgtEl>
                                          <p:spTgt spid="13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6"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8" name="Imagen" descr="Imagen"/>
          <p:cNvPicPr>
            <a:picLocks noChangeAspect="1"/>
          </p:cNvPicPr>
          <p:nvPr/>
        </p:nvPicPr>
        <p:blipFill>
          <a:blip r:embed="rId2">
            <a:extLst/>
          </a:blip>
          <a:stretch>
            <a:fillRect/>
          </a:stretch>
        </p:blipFill>
        <p:spPr>
          <a:xfrm>
            <a:off x="-486504" y="-48278"/>
            <a:ext cx="13817581" cy="985015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0" name="2019062114020942936.jpg" descr="2019062114020942936.jpg"/>
          <p:cNvPicPr>
            <a:picLocks noChangeAspect="1"/>
          </p:cNvPicPr>
          <p:nvPr/>
        </p:nvPicPr>
        <p:blipFill>
          <a:blip r:embed="rId2">
            <a:extLst/>
          </a:blip>
          <a:stretch>
            <a:fillRect/>
          </a:stretch>
        </p:blipFill>
        <p:spPr>
          <a:xfrm>
            <a:off x="-16767" y="1013419"/>
            <a:ext cx="14282368" cy="772676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2" name="bici-nene-papa_0.jpg" descr="bici-nene-papa_0.jpg"/>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4" name="Imagen" descr="Imagen"/>
          <p:cNvPicPr>
            <a:picLocks noChangeAspect="1"/>
          </p:cNvPicPr>
          <p:nvPr/>
        </p:nvPicPr>
        <p:blipFill>
          <a:blip r:embed="rId2">
            <a:extLst/>
          </a:blip>
          <a:stretch>
            <a:fillRect/>
          </a:stretch>
        </p:blipFill>
        <p:spPr>
          <a:xfrm>
            <a:off x="0" y="2212492"/>
            <a:ext cx="13004800" cy="532861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